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13" Type="http://schemas.openxmlformats.org/officeDocument/2006/relationships/image" Target="../media/image18.wmf"/><Relationship Id="rId3" Type="http://schemas.openxmlformats.org/officeDocument/2006/relationships/image" Target="../media/image8.wmf"/><Relationship Id="rId7" Type="http://schemas.openxmlformats.org/officeDocument/2006/relationships/image" Target="../media/image12.wmf"/><Relationship Id="rId12" Type="http://schemas.openxmlformats.org/officeDocument/2006/relationships/image" Target="../media/image17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6" Type="http://schemas.openxmlformats.org/officeDocument/2006/relationships/image" Target="../media/image11.wmf"/><Relationship Id="rId11" Type="http://schemas.openxmlformats.org/officeDocument/2006/relationships/image" Target="../media/image16.wmf"/><Relationship Id="rId5" Type="http://schemas.openxmlformats.org/officeDocument/2006/relationships/image" Target="../media/image10.wmf"/><Relationship Id="rId10" Type="http://schemas.openxmlformats.org/officeDocument/2006/relationships/image" Target="../media/image15.wmf"/><Relationship Id="rId4" Type="http://schemas.openxmlformats.org/officeDocument/2006/relationships/image" Target="../media/image9.wmf"/><Relationship Id="rId9" Type="http://schemas.openxmlformats.org/officeDocument/2006/relationships/image" Target="../media/image14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13" Type="http://schemas.openxmlformats.org/officeDocument/2006/relationships/image" Target="../media/image30.wmf"/><Relationship Id="rId3" Type="http://schemas.openxmlformats.org/officeDocument/2006/relationships/image" Target="../media/image21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11.wmf"/><Relationship Id="rId10" Type="http://schemas.openxmlformats.org/officeDocument/2006/relationships/image" Target="../media/image27.wmf"/><Relationship Id="rId4" Type="http://schemas.openxmlformats.org/officeDocument/2006/relationships/image" Target="../media/image22.wmf"/><Relationship Id="rId9" Type="http://schemas.openxmlformats.org/officeDocument/2006/relationships/image" Target="../media/image26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13" Type="http://schemas.openxmlformats.org/officeDocument/2006/relationships/image" Target="../media/image40.wmf"/><Relationship Id="rId3" Type="http://schemas.openxmlformats.org/officeDocument/2006/relationships/image" Target="../media/image22.wmf"/><Relationship Id="rId7" Type="http://schemas.openxmlformats.org/officeDocument/2006/relationships/image" Target="../media/image35.wmf"/><Relationship Id="rId12" Type="http://schemas.openxmlformats.org/officeDocument/2006/relationships/image" Target="../media/image39.wmf"/><Relationship Id="rId17" Type="http://schemas.openxmlformats.org/officeDocument/2006/relationships/image" Target="../media/image44.wmf"/><Relationship Id="rId2" Type="http://schemas.openxmlformats.org/officeDocument/2006/relationships/image" Target="../media/image32.wmf"/><Relationship Id="rId16" Type="http://schemas.openxmlformats.org/officeDocument/2006/relationships/image" Target="../media/image43.wmf"/><Relationship Id="rId1" Type="http://schemas.openxmlformats.org/officeDocument/2006/relationships/image" Target="../media/image31.wmf"/><Relationship Id="rId6" Type="http://schemas.openxmlformats.org/officeDocument/2006/relationships/image" Target="../media/image11.wmf"/><Relationship Id="rId11" Type="http://schemas.openxmlformats.org/officeDocument/2006/relationships/image" Target="../media/image4.wmf"/><Relationship Id="rId5" Type="http://schemas.openxmlformats.org/officeDocument/2006/relationships/image" Target="../media/image34.wmf"/><Relationship Id="rId15" Type="http://schemas.openxmlformats.org/officeDocument/2006/relationships/image" Target="../media/image42.wmf"/><Relationship Id="rId10" Type="http://schemas.openxmlformats.org/officeDocument/2006/relationships/image" Target="../media/image38.wmf"/><Relationship Id="rId4" Type="http://schemas.openxmlformats.org/officeDocument/2006/relationships/image" Target="../media/image33.wmf"/><Relationship Id="rId9" Type="http://schemas.openxmlformats.org/officeDocument/2006/relationships/image" Target="../media/image37.wmf"/><Relationship Id="rId14" Type="http://schemas.openxmlformats.org/officeDocument/2006/relationships/image" Target="../media/image41.wmf"/></Relationships>
</file>

<file path=ppt/drawings/_rels/vmlDrawing5.vml.rels><?xml version="1.0" encoding="UTF-8" standalone="yes"?>
<Relationships xmlns="http://schemas.openxmlformats.org/package/2006/relationships"><Relationship Id="rId13" Type="http://schemas.openxmlformats.org/officeDocument/2006/relationships/image" Target="../media/image54.wmf"/><Relationship Id="rId18" Type="http://schemas.openxmlformats.org/officeDocument/2006/relationships/image" Target="../media/image59.wmf"/><Relationship Id="rId26" Type="http://schemas.openxmlformats.org/officeDocument/2006/relationships/image" Target="../media/image67.wmf"/><Relationship Id="rId39" Type="http://schemas.openxmlformats.org/officeDocument/2006/relationships/image" Target="../media/image80.wmf"/><Relationship Id="rId21" Type="http://schemas.openxmlformats.org/officeDocument/2006/relationships/image" Target="../media/image62.wmf"/><Relationship Id="rId34" Type="http://schemas.openxmlformats.org/officeDocument/2006/relationships/image" Target="../media/image75.wmf"/><Relationship Id="rId7" Type="http://schemas.openxmlformats.org/officeDocument/2006/relationships/image" Target="../media/image48.wmf"/><Relationship Id="rId12" Type="http://schemas.openxmlformats.org/officeDocument/2006/relationships/image" Target="../media/image53.wmf"/><Relationship Id="rId17" Type="http://schemas.openxmlformats.org/officeDocument/2006/relationships/image" Target="../media/image58.wmf"/><Relationship Id="rId25" Type="http://schemas.openxmlformats.org/officeDocument/2006/relationships/image" Target="../media/image66.wmf"/><Relationship Id="rId33" Type="http://schemas.openxmlformats.org/officeDocument/2006/relationships/image" Target="../media/image74.wmf"/><Relationship Id="rId38" Type="http://schemas.openxmlformats.org/officeDocument/2006/relationships/image" Target="../media/image79.wmf"/><Relationship Id="rId2" Type="http://schemas.openxmlformats.org/officeDocument/2006/relationships/image" Target="../media/image32.wmf"/><Relationship Id="rId16" Type="http://schemas.openxmlformats.org/officeDocument/2006/relationships/image" Target="../media/image57.wmf"/><Relationship Id="rId20" Type="http://schemas.openxmlformats.org/officeDocument/2006/relationships/image" Target="../media/image61.wmf"/><Relationship Id="rId29" Type="http://schemas.openxmlformats.org/officeDocument/2006/relationships/image" Target="../media/image70.wmf"/><Relationship Id="rId1" Type="http://schemas.openxmlformats.org/officeDocument/2006/relationships/image" Target="../media/image45.wmf"/><Relationship Id="rId6" Type="http://schemas.openxmlformats.org/officeDocument/2006/relationships/image" Target="../media/image47.wmf"/><Relationship Id="rId11" Type="http://schemas.openxmlformats.org/officeDocument/2006/relationships/image" Target="../media/image52.wmf"/><Relationship Id="rId24" Type="http://schemas.openxmlformats.org/officeDocument/2006/relationships/image" Target="../media/image65.wmf"/><Relationship Id="rId32" Type="http://schemas.openxmlformats.org/officeDocument/2006/relationships/image" Target="../media/image73.wmf"/><Relationship Id="rId37" Type="http://schemas.openxmlformats.org/officeDocument/2006/relationships/image" Target="../media/image78.wmf"/><Relationship Id="rId40" Type="http://schemas.openxmlformats.org/officeDocument/2006/relationships/image" Target="../media/image81.wmf"/><Relationship Id="rId5" Type="http://schemas.openxmlformats.org/officeDocument/2006/relationships/image" Target="../media/image3.wmf"/><Relationship Id="rId15" Type="http://schemas.openxmlformats.org/officeDocument/2006/relationships/image" Target="../media/image56.wmf"/><Relationship Id="rId23" Type="http://schemas.openxmlformats.org/officeDocument/2006/relationships/image" Target="../media/image64.wmf"/><Relationship Id="rId28" Type="http://schemas.openxmlformats.org/officeDocument/2006/relationships/image" Target="../media/image69.wmf"/><Relationship Id="rId36" Type="http://schemas.openxmlformats.org/officeDocument/2006/relationships/image" Target="../media/image77.wmf"/><Relationship Id="rId10" Type="http://schemas.openxmlformats.org/officeDocument/2006/relationships/image" Target="../media/image51.wmf"/><Relationship Id="rId19" Type="http://schemas.openxmlformats.org/officeDocument/2006/relationships/image" Target="../media/image60.wmf"/><Relationship Id="rId31" Type="http://schemas.openxmlformats.org/officeDocument/2006/relationships/image" Target="../media/image72.wmf"/><Relationship Id="rId4" Type="http://schemas.openxmlformats.org/officeDocument/2006/relationships/image" Target="../media/image11.wmf"/><Relationship Id="rId9" Type="http://schemas.openxmlformats.org/officeDocument/2006/relationships/image" Target="../media/image50.wmf"/><Relationship Id="rId14" Type="http://schemas.openxmlformats.org/officeDocument/2006/relationships/image" Target="../media/image55.wmf"/><Relationship Id="rId22" Type="http://schemas.openxmlformats.org/officeDocument/2006/relationships/image" Target="../media/image63.wmf"/><Relationship Id="rId27" Type="http://schemas.openxmlformats.org/officeDocument/2006/relationships/image" Target="../media/image68.wmf"/><Relationship Id="rId30" Type="http://schemas.openxmlformats.org/officeDocument/2006/relationships/image" Target="../media/image71.wmf"/><Relationship Id="rId35" Type="http://schemas.openxmlformats.org/officeDocument/2006/relationships/image" Target="../media/image76.wmf"/><Relationship Id="rId8" Type="http://schemas.openxmlformats.org/officeDocument/2006/relationships/image" Target="../media/image49.wmf"/><Relationship Id="rId3" Type="http://schemas.openxmlformats.org/officeDocument/2006/relationships/image" Target="../media/image46.wmf"/></Relationships>
</file>

<file path=ppt/drawings/_rels/vmlDrawing6.vml.rels><?xml version="1.0" encoding="UTF-8" standalone="yes"?>
<Relationships xmlns="http://schemas.openxmlformats.org/package/2006/relationships"><Relationship Id="rId13" Type="http://schemas.openxmlformats.org/officeDocument/2006/relationships/image" Target="../media/image90.wmf"/><Relationship Id="rId18" Type="http://schemas.openxmlformats.org/officeDocument/2006/relationships/image" Target="../media/image95.wmf"/><Relationship Id="rId26" Type="http://schemas.openxmlformats.org/officeDocument/2006/relationships/image" Target="../media/image103.wmf"/><Relationship Id="rId39" Type="http://schemas.openxmlformats.org/officeDocument/2006/relationships/image" Target="../media/image115.wmf"/><Relationship Id="rId21" Type="http://schemas.openxmlformats.org/officeDocument/2006/relationships/image" Target="../media/image98.wmf"/><Relationship Id="rId34" Type="http://schemas.openxmlformats.org/officeDocument/2006/relationships/image" Target="../media/image110.wmf"/><Relationship Id="rId42" Type="http://schemas.openxmlformats.org/officeDocument/2006/relationships/image" Target="../media/image118.wmf"/><Relationship Id="rId47" Type="http://schemas.openxmlformats.org/officeDocument/2006/relationships/image" Target="../media/image122.wmf"/><Relationship Id="rId7" Type="http://schemas.openxmlformats.org/officeDocument/2006/relationships/image" Target="../media/image84.wmf"/><Relationship Id="rId2" Type="http://schemas.openxmlformats.org/officeDocument/2006/relationships/image" Target="../media/image32.wmf"/><Relationship Id="rId16" Type="http://schemas.openxmlformats.org/officeDocument/2006/relationships/image" Target="../media/image93.wmf"/><Relationship Id="rId29" Type="http://schemas.openxmlformats.org/officeDocument/2006/relationships/image" Target="../media/image105.wmf"/><Relationship Id="rId1" Type="http://schemas.openxmlformats.org/officeDocument/2006/relationships/image" Target="../media/image45.wmf"/><Relationship Id="rId6" Type="http://schemas.openxmlformats.org/officeDocument/2006/relationships/image" Target="../media/image83.wmf"/><Relationship Id="rId11" Type="http://schemas.openxmlformats.org/officeDocument/2006/relationships/image" Target="../media/image88.wmf"/><Relationship Id="rId24" Type="http://schemas.openxmlformats.org/officeDocument/2006/relationships/image" Target="../media/image101.wmf"/><Relationship Id="rId32" Type="http://schemas.openxmlformats.org/officeDocument/2006/relationships/image" Target="../media/image108.wmf"/><Relationship Id="rId37" Type="http://schemas.openxmlformats.org/officeDocument/2006/relationships/image" Target="../media/image113.wmf"/><Relationship Id="rId40" Type="http://schemas.openxmlformats.org/officeDocument/2006/relationships/image" Target="../media/image116.wmf"/><Relationship Id="rId45" Type="http://schemas.openxmlformats.org/officeDocument/2006/relationships/image" Target="../media/image121.wmf"/><Relationship Id="rId5" Type="http://schemas.openxmlformats.org/officeDocument/2006/relationships/image" Target="../media/image82.wmf"/><Relationship Id="rId15" Type="http://schemas.openxmlformats.org/officeDocument/2006/relationships/image" Target="../media/image92.wmf"/><Relationship Id="rId23" Type="http://schemas.openxmlformats.org/officeDocument/2006/relationships/image" Target="../media/image100.wmf"/><Relationship Id="rId28" Type="http://schemas.openxmlformats.org/officeDocument/2006/relationships/image" Target="../media/image65.wmf"/><Relationship Id="rId36" Type="http://schemas.openxmlformats.org/officeDocument/2006/relationships/image" Target="../media/image112.wmf"/><Relationship Id="rId10" Type="http://schemas.openxmlformats.org/officeDocument/2006/relationships/image" Target="../media/image87.wmf"/><Relationship Id="rId19" Type="http://schemas.openxmlformats.org/officeDocument/2006/relationships/image" Target="../media/image96.wmf"/><Relationship Id="rId31" Type="http://schemas.openxmlformats.org/officeDocument/2006/relationships/image" Target="../media/image107.wmf"/><Relationship Id="rId44" Type="http://schemas.openxmlformats.org/officeDocument/2006/relationships/image" Target="../media/image120.wmf"/><Relationship Id="rId4" Type="http://schemas.openxmlformats.org/officeDocument/2006/relationships/image" Target="../media/image11.wmf"/><Relationship Id="rId9" Type="http://schemas.openxmlformats.org/officeDocument/2006/relationships/image" Target="../media/image86.wmf"/><Relationship Id="rId14" Type="http://schemas.openxmlformats.org/officeDocument/2006/relationships/image" Target="../media/image91.wmf"/><Relationship Id="rId22" Type="http://schemas.openxmlformats.org/officeDocument/2006/relationships/image" Target="../media/image99.wmf"/><Relationship Id="rId27" Type="http://schemas.openxmlformats.org/officeDocument/2006/relationships/image" Target="../media/image104.wmf"/><Relationship Id="rId30" Type="http://schemas.openxmlformats.org/officeDocument/2006/relationships/image" Target="../media/image106.wmf"/><Relationship Id="rId35" Type="http://schemas.openxmlformats.org/officeDocument/2006/relationships/image" Target="../media/image111.wmf"/><Relationship Id="rId43" Type="http://schemas.openxmlformats.org/officeDocument/2006/relationships/image" Target="../media/image119.wmf"/><Relationship Id="rId8" Type="http://schemas.openxmlformats.org/officeDocument/2006/relationships/image" Target="../media/image85.wmf"/><Relationship Id="rId3" Type="http://schemas.openxmlformats.org/officeDocument/2006/relationships/image" Target="../media/image46.wmf"/><Relationship Id="rId12" Type="http://schemas.openxmlformats.org/officeDocument/2006/relationships/image" Target="../media/image89.wmf"/><Relationship Id="rId17" Type="http://schemas.openxmlformats.org/officeDocument/2006/relationships/image" Target="../media/image94.wmf"/><Relationship Id="rId25" Type="http://schemas.openxmlformats.org/officeDocument/2006/relationships/image" Target="../media/image102.wmf"/><Relationship Id="rId33" Type="http://schemas.openxmlformats.org/officeDocument/2006/relationships/image" Target="../media/image109.wmf"/><Relationship Id="rId38" Type="http://schemas.openxmlformats.org/officeDocument/2006/relationships/image" Target="../media/image114.wmf"/><Relationship Id="rId46" Type="http://schemas.openxmlformats.org/officeDocument/2006/relationships/image" Target="../media/image80.wmf"/><Relationship Id="rId20" Type="http://schemas.openxmlformats.org/officeDocument/2006/relationships/image" Target="../media/image97.wmf"/><Relationship Id="rId41" Type="http://schemas.openxmlformats.org/officeDocument/2006/relationships/image" Target="../media/image117.wmf"/></Relationships>
</file>

<file path=ppt/drawings/_rels/vmlDrawing7.vml.rels><?xml version="1.0" encoding="UTF-8" standalone="yes"?>
<Relationships xmlns="http://schemas.openxmlformats.org/package/2006/relationships"><Relationship Id="rId13" Type="http://schemas.openxmlformats.org/officeDocument/2006/relationships/image" Target="../media/image131.wmf"/><Relationship Id="rId18" Type="http://schemas.openxmlformats.org/officeDocument/2006/relationships/image" Target="../media/image136.wmf"/><Relationship Id="rId26" Type="http://schemas.openxmlformats.org/officeDocument/2006/relationships/image" Target="../media/image144.wmf"/><Relationship Id="rId39" Type="http://schemas.openxmlformats.org/officeDocument/2006/relationships/image" Target="../media/image156.wmf"/><Relationship Id="rId21" Type="http://schemas.openxmlformats.org/officeDocument/2006/relationships/image" Target="../media/image139.wmf"/><Relationship Id="rId34" Type="http://schemas.openxmlformats.org/officeDocument/2006/relationships/image" Target="../media/image151.wmf"/><Relationship Id="rId42" Type="http://schemas.openxmlformats.org/officeDocument/2006/relationships/image" Target="../media/image159.wmf"/><Relationship Id="rId7" Type="http://schemas.openxmlformats.org/officeDocument/2006/relationships/image" Target="../media/image125.wmf"/><Relationship Id="rId2" Type="http://schemas.openxmlformats.org/officeDocument/2006/relationships/image" Target="../media/image32.wmf"/><Relationship Id="rId16" Type="http://schemas.openxmlformats.org/officeDocument/2006/relationships/image" Target="../media/image134.wmf"/><Relationship Id="rId29" Type="http://schemas.openxmlformats.org/officeDocument/2006/relationships/image" Target="../media/image146.wmf"/><Relationship Id="rId1" Type="http://schemas.openxmlformats.org/officeDocument/2006/relationships/image" Target="../media/image45.wmf"/><Relationship Id="rId6" Type="http://schemas.openxmlformats.org/officeDocument/2006/relationships/image" Target="../media/image124.wmf"/><Relationship Id="rId11" Type="http://schemas.openxmlformats.org/officeDocument/2006/relationships/image" Target="../media/image129.wmf"/><Relationship Id="rId24" Type="http://schemas.openxmlformats.org/officeDocument/2006/relationships/image" Target="../media/image142.wmf"/><Relationship Id="rId32" Type="http://schemas.openxmlformats.org/officeDocument/2006/relationships/image" Target="../media/image149.wmf"/><Relationship Id="rId37" Type="http://schemas.openxmlformats.org/officeDocument/2006/relationships/image" Target="../media/image154.wmf"/><Relationship Id="rId40" Type="http://schemas.openxmlformats.org/officeDocument/2006/relationships/image" Target="../media/image157.wmf"/><Relationship Id="rId45" Type="http://schemas.openxmlformats.org/officeDocument/2006/relationships/image" Target="../media/image80.wmf"/><Relationship Id="rId5" Type="http://schemas.openxmlformats.org/officeDocument/2006/relationships/image" Target="../media/image123.wmf"/><Relationship Id="rId15" Type="http://schemas.openxmlformats.org/officeDocument/2006/relationships/image" Target="../media/image133.wmf"/><Relationship Id="rId23" Type="http://schemas.openxmlformats.org/officeDocument/2006/relationships/image" Target="../media/image141.wmf"/><Relationship Id="rId28" Type="http://schemas.openxmlformats.org/officeDocument/2006/relationships/image" Target="../media/image145.wmf"/><Relationship Id="rId36" Type="http://schemas.openxmlformats.org/officeDocument/2006/relationships/image" Target="../media/image153.wmf"/><Relationship Id="rId10" Type="http://schemas.openxmlformats.org/officeDocument/2006/relationships/image" Target="../media/image128.wmf"/><Relationship Id="rId19" Type="http://schemas.openxmlformats.org/officeDocument/2006/relationships/image" Target="../media/image137.wmf"/><Relationship Id="rId31" Type="http://schemas.openxmlformats.org/officeDocument/2006/relationships/image" Target="../media/image148.wmf"/><Relationship Id="rId44" Type="http://schemas.openxmlformats.org/officeDocument/2006/relationships/image" Target="../media/image161.wmf"/><Relationship Id="rId4" Type="http://schemas.openxmlformats.org/officeDocument/2006/relationships/image" Target="../media/image11.wmf"/><Relationship Id="rId9" Type="http://schemas.openxmlformats.org/officeDocument/2006/relationships/image" Target="../media/image127.wmf"/><Relationship Id="rId14" Type="http://schemas.openxmlformats.org/officeDocument/2006/relationships/image" Target="../media/image132.wmf"/><Relationship Id="rId22" Type="http://schemas.openxmlformats.org/officeDocument/2006/relationships/image" Target="../media/image140.wmf"/><Relationship Id="rId27" Type="http://schemas.openxmlformats.org/officeDocument/2006/relationships/image" Target="../media/image65.wmf"/><Relationship Id="rId30" Type="http://schemas.openxmlformats.org/officeDocument/2006/relationships/image" Target="../media/image147.wmf"/><Relationship Id="rId35" Type="http://schemas.openxmlformats.org/officeDocument/2006/relationships/image" Target="../media/image152.wmf"/><Relationship Id="rId43" Type="http://schemas.openxmlformats.org/officeDocument/2006/relationships/image" Target="../media/image160.wmf"/><Relationship Id="rId8" Type="http://schemas.openxmlformats.org/officeDocument/2006/relationships/image" Target="../media/image126.wmf"/><Relationship Id="rId3" Type="http://schemas.openxmlformats.org/officeDocument/2006/relationships/image" Target="../media/image46.wmf"/><Relationship Id="rId12" Type="http://schemas.openxmlformats.org/officeDocument/2006/relationships/image" Target="../media/image130.wmf"/><Relationship Id="rId17" Type="http://schemas.openxmlformats.org/officeDocument/2006/relationships/image" Target="../media/image135.wmf"/><Relationship Id="rId25" Type="http://schemas.openxmlformats.org/officeDocument/2006/relationships/image" Target="../media/image143.wmf"/><Relationship Id="rId33" Type="http://schemas.openxmlformats.org/officeDocument/2006/relationships/image" Target="../media/image150.wmf"/><Relationship Id="rId38" Type="http://schemas.openxmlformats.org/officeDocument/2006/relationships/image" Target="../media/image155.wmf"/><Relationship Id="rId46" Type="http://schemas.openxmlformats.org/officeDocument/2006/relationships/image" Target="../media/image162.wmf"/><Relationship Id="rId20" Type="http://schemas.openxmlformats.org/officeDocument/2006/relationships/image" Target="../media/image138.wmf"/><Relationship Id="rId41" Type="http://schemas.openxmlformats.org/officeDocument/2006/relationships/image" Target="../media/image158.wmf"/></Relationships>
</file>

<file path=ppt/drawings/_rels/vmlDrawing8.vml.rels><?xml version="1.0" encoding="UTF-8" standalone="yes"?>
<Relationships xmlns="http://schemas.openxmlformats.org/package/2006/relationships"><Relationship Id="rId13" Type="http://schemas.openxmlformats.org/officeDocument/2006/relationships/image" Target="../media/image172.wmf"/><Relationship Id="rId18" Type="http://schemas.openxmlformats.org/officeDocument/2006/relationships/image" Target="../media/image177.wmf"/><Relationship Id="rId26" Type="http://schemas.openxmlformats.org/officeDocument/2006/relationships/image" Target="../media/image185.wmf"/><Relationship Id="rId39" Type="http://schemas.openxmlformats.org/officeDocument/2006/relationships/image" Target="../media/image197.wmf"/><Relationship Id="rId21" Type="http://schemas.openxmlformats.org/officeDocument/2006/relationships/image" Target="../media/image180.wmf"/><Relationship Id="rId34" Type="http://schemas.openxmlformats.org/officeDocument/2006/relationships/image" Target="../media/image192.wmf"/><Relationship Id="rId42" Type="http://schemas.openxmlformats.org/officeDocument/2006/relationships/image" Target="../media/image200.wmf"/><Relationship Id="rId7" Type="http://schemas.openxmlformats.org/officeDocument/2006/relationships/image" Target="../media/image166.wmf"/><Relationship Id="rId2" Type="http://schemas.openxmlformats.org/officeDocument/2006/relationships/image" Target="../media/image32.wmf"/><Relationship Id="rId16" Type="http://schemas.openxmlformats.org/officeDocument/2006/relationships/image" Target="../media/image175.wmf"/><Relationship Id="rId20" Type="http://schemas.openxmlformats.org/officeDocument/2006/relationships/image" Target="../media/image179.wmf"/><Relationship Id="rId29" Type="http://schemas.openxmlformats.org/officeDocument/2006/relationships/image" Target="../media/image65.wmf"/><Relationship Id="rId41" Type="http://schemas.openxmlformats.org/officeDocument/2006/relationships/image" Target="../media/image199.wmf"/><Relationship Id="rId1" Type="http://schemas.openxmlformats.org/officeDocument/2006/relationships/image" Target="../media/image45.wmf"/><Relationship Id="rId6" Type="http://schemas.openxmlformats.org/officeDocument/2006/relationships/image" Target="../media/image165.wmf"/><Relationship Id="rId11" Type="http://schemas.openxmlformats.org/officeDocument/2006/relationships/image" Target="../media/image170.wmf"/><Relationship Id="rId24" Type="http://schemas.openxmlformats.org/officeDocument/2006/relationships/image" Target="../media/image183.wmf"/><Relationship Id="rId32" Type="http://schemas.openxmlformats.org/officeDocument/2006/relationships/image" Target="../media/image190.wmf"/><Relationship Id="rId37" Type="http://schemas.openxmlformats.org/officeDocument/2006/relationships/image" Target="../media/image195.wmf"/><Relationship Id="rId40" Type="http://schemas.openxmlformats.org/officeDocument/2006/relationships/image" Target="../media/image198.wmf"/><Relationship Id="rId5" Type="http://schemas.openxmlformats.org/officeDocument/2006/relationships/image" Target="../media/image164.wmf"/><Relationship Id="rId15" Type="http://schemas.openxmlformats.org/officeDocument/2006/relationships/image" Target="../media/image174.wmf"/><Relationship Id="rId23" Type="http://schemas.openxmlformats.org/officeDocument/2006/relationships/image" Target="../media/image182.wmf"/><Relationship Id="rId28" Type="http://schemas.openxmlformats.org/officeDocument/2006/relationships/image" Target="../media/image187.wmf"/><Relationship Id="rId36" Type="http://schemas.openxmlformats.org/officeDocument/2006/relationships/image" Target="../media/image194.wmf"/><Relationship Id="rId10" Type="http://schemas.openxmlformats.org/officeDocument/2006/relationships/image" Target="../media/image169.wmf"/><Relationship Id="rId19" Type="http://schemas.openxmlformats.org/officeDocument/2006/relationships/image" Target="../media/image178.wmf"/><Relationship Id="rId31" Type="http://schemas.openxmlformats.org/officeDocument/2006/relationships/image" Target="../media/image189.wmf"/><Relationship Id="rId44" Type="http://schemas.openxmlformats.org/officeDocument/2006/relationships/image" Target="../media/image201.wmf"/><Relationship Id="rId4" Type="http://schemas.openxmlformats.org/officeDocument/2006/relationships/image" Target="../media/image11.wmf"/><Relationship Id="rId9" Type="http://schemas.openxmlformats.org/officeDocument/2006/relationships/image" Target="../media/image168.wmf"/><Relationship Id="rId14" Type="http://schemas.openxmlformats.org/officeDocument/2006/relationships/image" Target="../media/image173.wmf"/><Relationship Id="rId22" Type="http://schemas.openxmlformats.org/officeDocument/2006/relationships/image" Target="../media/image181.wmf"/><Relationship Id="rId27" Type="http://schemas.openxmlformats.org/officeDocument/2006/relationships/image" Target="../media/image186.wmf"/><Relationship Id="rId30" Type="http://schemas.openxmlformats.org/officeDocument/2006/relationships/image" Target="../media/image188.wmf"/><Relationship Id="rId35" Type="http://schemas.openxmlformats.org/officeDocument/2006/relationships/image" Target="../media/image193.wmf"/><Relationship Id="rId43" Type="http://schemas.openxmlformats.org/officeDocument/2006/relationships/image" Target="../media/image80.wmf"/><Relationship Id="rId8" Type="http://schemas.openxmlformats.org/officeDocument/2006/relationships/image" Target="../media/image167.wmf"/><Relationship Id="rId3" Type="http://schemas.openxmlformats.org/officeDocument/2006/relationships/image" Target="../media/image163.wmf"/><Relationship Id="rId12" Type="http://schemas.openxmlformats.org/officeDocument/2006/relationships/image" Target="../media/image171.wmf"/><Relationship Id="rId17" Type="http://schemas.openxmlformats.org/officeDocument/2006/relationships/image" Target="../media/image176.wmf"/><Relationship Id="rId25" Type="http://schemas.openxmlformats.org/officeDocument/2006/relationships/image" Target="../media/image184.wmf"/><Relationship Id="rId33" Type="http://schemas.openxmlformats.org/officeDocument/2006/relationships/image" Target="../media/image191.wmf"/><Relationship Id="rId38" Type="http://schemas.openxmlformats.org/officeDocument/2006/relationships/image" Target="../media/image19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303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0746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7945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15165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2437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8255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802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83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781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063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4BB347-2842-4954-815A-18B9EED7B1BD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98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4BB347-2842-4954-815A-18B9EED7B1BD}" type="datetimeFigureOut">
              <a:rPr lang="en-US" smtClean="0"/>
              <a:t>12/8/2021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DD408-B22B-4FAF-93F3-62FC1AD535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4681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71.wmf"/><Relationship Id="rId21" Type="http://schemas.openxmlformats.org/officeDocument/2006/relationships/oleObject" Target="../embeddings/oleObject194.bin"/><Relationship Id="rId42" Type="http://schemas.openxmlformats.org/officeDocument/2006/relationships/image" Target="../media/image179.wmf"/><Relationship Id="rId47" Type="http://schemas.openxmlformats.org/officeDocument/2006/relationships/oleObject" Target="../embeddings/oleObject208.bin"/><Relationship Id="rId63" Type="http://schemas.openxmlformats.org/officeDocument/2006/relationships/oleObject" Target="../embeddings/oleObject216.bin"/><Relationship Id="rId68" Type="http://schemas.openxmlformats.org/officeDocument/2006/relationships/image" Target="../media/image190.wmf"/><Relationship Id="rId84" Type="http://schemas.openxmlformats.org/officeDocument/2006/relationships/image" Target="../media/image198.wmf"/><Relationship Id="rId89" Type="http://schemas.openxmlformats.org/officeDocument/2006/relationships/oleObject" Target="../embeddings/oleObject229.bin"/><Relationship Id="rId16" Type="http://schemas.openxmlformats.org/officeDocument/2006/relationships/image" Target="../media/image166.wmf"/><Relationship Id="rId11" Type="http://schemas.openxmlformats.org/officeDocument/2006/relationships/oleObject" Target="../embeddings/oleObject189.bin"/><Relationship Id="rId32" Type="http://schemas.openxmlformats.org/officeDocument/2006/relationships/image" Target="../media/image174.wmf"/><Relationship Id="rId37" Type="http://schemas.openxmlformats.org/officeDocument/2006/relationships/oleObject" Target="../embeddings/oleObject202.bin"/><Relationship Id="rId53" Type="http://schemas.openxmlformats.org/officeDocument/2006/relationships/oleObject" Target="../embeddings/oleObject211.bin"/><Relationship Id="rId58" Type="http://schemas.openxmlformats.org/officeDocument/2006/relationships/image" Target="../media/image186.wmf"/><Relationship Id="rId74" Type="http://schemas.openxmlformats.org/officeDocument/2006/relationships/image" Target="../media/image193.wmf"/><Relationship Id="rId79" Type="http://schemas.openxmlformats.org/officeDocument/2006/relationships/oleObject" Target="../embeddings/oleObject224.bin"/><Relationship Id="rId5" Type="http://schemas.openxmlformats.org/officeDocument/2006/relationships/oleObject" Target="../embeddings/oleObject186.bin"/><Relationship Id="rId90" Type="http://schemas.openxmlformats.org/officeDocument/2006/relationships/image" Target="../media/image80.wmf"/><Relationship Id="rId14" Type="http://schemas.openxmlformats.org/officeDocument/2006/relationships/image" Target="../media/image165.wmf"/><Relationship Id="rId22" Type="http://schemas.openxmlformats.org/officeDocument/2006/relationships/image" Target="../media/image169.wmf"/><Relationship Id="rId27" Type="http://schemas.openxmlformats.org/officeDocument/2006/relationships/oleObject" Target="../embeddings/oleObject197.bin"/><Relationship Id="rId30" Type="http://schemas.openxmlformats.org/officeDocument/2006/relationships/image" Target="../media/image173.wmf"/><Relationship Id="rId35" Type="http://schemas.openxmlformats.org/officeDocument/2006/relationships/oleObject" Target="../embeddings/oleObject201.bin"/><Relationship Id="rId43" Type="http://schemas.openxmlformats.org/officeDocument/2006/relationships/oleObject" Target="../embeddings/oleObject205.bin"/><Relationship Id="rId48" Type="http://schemas.openxmlformats.org/officeDocument/2006/relationships/image" Target="../media/image181.wmf"/><Relationship Id="rId56" Type="http://schemas.openxmlformats.org/officeDocument/2006/relationships/image" Target="../media/image185.wmf"/><Relationship Id="rId64" Type="http://schemas.openxmlformats.org/officeDocument/2006/relationships/image" Target="../media/image188.wmf"/><Relationship Id="rId69" Type="http://schemas.openxmlformats.org/officeDocument/2006/relationships/oleObject" Target="../embeddings/oleObject219.bin"/><Relationship Id="rId77" Type="http://schemas.openxmlformats.org/officeDocument/2006/relationships/oleObject" Target="../embeddings/oleObject223.bin"/><Relationship Id="rId8" Type="http://schemas.openxmlformats.org/officeDocument/2006/relationships/image" Target="../media/image163.wmf"/><Relationship Id="rId51" Type="http://schemas.openxmlformats.org/officeDocument/2006/relationships/oleObject" Target="../embeddings/oleObject210.bin"/><Relationship Id="rId72" Type="http://schemas.openxmlformats.org/officeDocument/2006/relationships/image" Target="../media/image192.wmf"/><Relationship Id="rId80" Type="http://schemas.openxmlformats.org/officeDocument/2006/relationships/image" Target="../media/image196.wmf"/><Relationship Id="rId85" Type="http://schemas.openxmlformats.org/officeDocument/2006/relationships/oleObject" Target="../embeddings/oleObject227.bin"/><Relationship Id="rId3" Type="http://schemas.openxmlformats.org/officeDocument/2006/relationships/oleObject" Target="../embeddings/oleObject185.bin"/><Relationship Id="rId12" Type="http://schemas.openxmlformats.org/officeDocument/2006/relationships/image" Target="../media/image164.wmf"/><Relationship Id="rId17" Type="http://schemas.openxmlformats.org/officeDocument/2006/relationships/oleObject" Target="../embeddings/oleObject192.bin"/><Relationship Id="rId25" Type="http://schemas.openxmlformats.org/officeDocument/2006/relationships/oleObject" Target="../embeddings/oleObject196.bin"/><Relationship Id="rId33" Type="http://schemas.openxmlformats.org/officeDocument/2006/relationships/oleObject" Target="../embeddings/oleObject200.bin"/><Relationship Id="rId38" Type="http://schemas.openxmlformats.org/officeDocument/2006/relationships/image" Target="../media/image177.wmf"/><Relationship Id="rId46" Type="http://schemas.openxmlformats.org/officeDocument/2006/relationships/oleObject" Target="../embeddings/oleObject207.bin"/><Relationship Id="rId59" Type="http://schemas.openxmlformats.org/officeDocument/2006/relationships/oleObject" Target="../embeddings/oleObject214.bin"/><Relationship Id="rId67" Type="http://schemas.openxmlformats.org/officeDocument/2006/relationships/oleObject" Target="../embeddings/oleObject218.bin"/><Relationship Id="rId20" Type="http://schemas.openxmlformats.org/officeDocument/2006/relationships/image" Target="../media/image168.wmf"/><Relationship Id="rId41" Type="http://schemas.openxmlformats.org/officeDocument/2006/relationships/oleObject" Target="../embeddings/oleObject204.bin"/><Relationship Id="rId54" Type="http://schemas.openxmlformats.org/officeDocument/2006/relationships/image" Target="../media/image184.wmf"/><Relationship Id="rId62" Type="http://schemas.openxmlformats.org/officeDocument/2006/relationships/image" Target="../media/image65.wmf"/><Relationship Id="rId70" Type="http://schemas.openxmlformats.org/officeDocument/2006/relationships/image" Target="../media/image191.wmf"/><Relationship Id="rId75" Type="http://schemas.openxmlformats.org/officeDocument/2006/relationships/oleObject" Target="../embeddings/oleObject222.bin"/><Relationship Id="rId83" Type="http://schemas.openxmlformats.org/officeDocument/2006/relationships/oleObject" Target="../embeddings/oleObject226.bin"/><Relationship Id="rId88" Type="http://schemas.openxmlformats.org/officeDocument/2006/relationships/image" Target="../media/image200.wmf"/><Relationship Id="rId91" Type="http://schemas.openxmlformats.org/officeDocument/2006/relationships/oleObject" Target="../embeddings/oleObject230.bin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5" Type="http://schemas.openxmlformats.org/officeDocument/2006/relationships/oleObject" Target="../embeddings/oleObject191.bin"/><Relationship Id="rId23" Type="http://schemas.openxmlformats.org/officeDocument/2006/relationships/oleObject" Target="../embeddings/oleObject195.bin"/><Relationship Id="rId28" Type="http://schemas.openxmlformats.org/officeDocument/2006/relationships/image" Target="../media/image172.wmf"/><Relationship Id="rId36" Type="http://schemas.openxmlformats.org/officeDocument/2006/relationships/image" Target="../media/image176.wmf"/><Relationship Id="rId49" Type="http://schemas.openxmlformats.org/officeDocument/2006/relationships/oleObject" Target="../embeddings/oleObject209.bin"/><Relationship Id="rId57" Type="http://schemas.openxmlformats.org/officeDocument/2006/relationships/oleObject" Target="../embeddings/oleObject213.bin"/><Relationship Id="rId10" Type="http://schemas.openxmlformats.org/officeDocument/2006/relationships/image" Target="../media/image11.wmf"/><Relationship Id="rId31" Type="http://schemas.openxmlformats.org/officeDocument/2006/relationships/oleObject" Target="../embeddings/oleObject199.bin"/><Relationship Id="rId44" Type="http://schemas.openxmlformats.org/officeDocument/2006/relationships/image" Target="../media/image180.wmf"/><Relationship Id="rId52" Type="http://schemas.openxmlformats.org/officeDocument/2006/relationships/image" Target="../media/image183.wmf"/><Relationship Id="rId60" Type="http://schemas.openxmlformats.org/officeDocument/2006/relationships/image" Target="../media/image187.wmf"/><Relationship Id="rId65" Type="http://schemas.openxmlformats.org/officeDocument/2006/relationships/oleObject" Target="../embeddings/oleObject217.bin"/><Relationship Id="rId73" Type="http://schemas.openxmlformats.org/officeDocument/2006/relationships/oleObject" Target="../embeddings/oleObject221.bin"/><Relationship Id="rId78" Type="http://schemas.openxmlformats.org/officeDocument/2006/relationships/image" Target="../media/image195.wmf"/><Relationship Id="rId81" Type="http://schemas.openxmlformats.org/officeDocument/2006/relationships/oleObject" Target="../embeddings/oleObject225.bin"/><Relationship Id="rId86" Type="http://schemas.openxmlformats.org/officeDocument/2006/relationships/image" Target="../media/image199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188.bin"/><Relationship Id="rId13" Type="http://schemas.openxmlformats.org/officeDocument/2006/relationships/oleObject" Target="../embeddings/oleObject190.bin"/><Relationship Id="rId18" Type="http://schemas.openxmlformats.org/officeDocument/2006/relationships/image" Target="../media/image167.wmf"/><Relationship Id="rId39" Type="http://schemas.openxmlformats.org/officeDocument/2006/relationships/oleObject" Target="../embeddings/oleObject203.bin"/><Relationship Id="rId34" Type="http://schemas.openxmlformats.org/officeDocument/2006/relationships/image" Target="../media/image175.wmf"/><Relationship Id="rId50" Type="http://schemas.openxmlformats.org/officeDocument/2006/relationships/image" Target="../media/image182.wmf"/><Relationship Id="rId55" Type="http://schemas.openxmlformats.org/officeDocument/2006/relationships/oleObject" Target="../embeddings/oleObject212.bin"/><Relationship Id="rId76" Type="http://schemas.openxmlformats.org/officeDocument/2006/relationships/image" Target="../media/image194.wmf"/><Relationship Id="rId7" Type="http://schemas.openxmlformats.org/officeDocument/2006/relationships/oleObject" Target="../embeddings/oleObject187.bin"/><Relationship Id="rId71" Type="http://schemas.openxmlformats.org/officeDocument/2006/relationships/oleObject" Target="../embeddings/oleObject220.bin"/><Relationship Id="rId92" Type="http://schemas.openxmlformats.org/officeDocument/2006/relationships/image" Target="../media/image201.wmf"/><Relationship Id="rId2" Type="http://schemas.openxmlformats.org/officeDocument/2006/relationships/slideLayout" Target="../slideLayouts/slideLayout2.xml"/><Relationship Id="rId29" Type="http://schemas.openxmlformats.org/officeDocument/2006/relationships/oleObject" Target="../embeddings/oleObject198.bin"/><Relationship Id="rId24" Type="http://schemas.openxmlformats.org/officeDocument/2006/relationships/image" Target="../media/image170.wmf"/><Relationship Id="rId40" Type="http://schemas.openxmlformats.org/officeDocument/2006/relationships/image" Target="../media/image178.wmf"/><Relationship Id="rId45" Type="http://schemas.openxmlformats.org/officeDocument/2006/relationships/oleObject" Target="../embeddings/oleObject206.bin"/><Relationship Id="rId66" Type="http://schemas.openxmlformats.org/officeDocument/2006/relationships/image" Target="../media/image189.wmf"/><Relationship Id="rId87" Type="http://schemas.openxmlformats.org/officeDocument/2006/relationships/oleObject" Target="../embeddings/oleObject228.bin"/><Relationship Id="rId61" Type="http://schemas.openxmlformats.org/officeDocument/2006/relationships/oleObject" Target="../embeddings/oleObject215.bin"/><Relationship Id="rId82" Type="http://schemas.openxmlformats.org/officeDocument/2006/relationships/image" Target="../media/image197.wmf"/><Relationship Id="rId19" Type="http://schemas.openxmlformats.org/officeDocument/2006/relationships/oleObject" Target="../embeddings/oleObject193.bin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image" Target="../media/image5.emf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10.bin"/><Relationship Id="rId18" Type="http://schemas.openxmlformats.org/officeDocument/2006/relationships/image" Target="../media/image13.wmf"/><Relationship Id="rId26" Type="http://schemas.openxmlformats.org/officeDocument/2006/relationships/image" Target="../media/image17.wmf"/><Relationship Id="rId3" Type="http://schemas.openxmlformats.org/officeDocument/2006/relationships/oleObject" Target="../embeddings/oleObject5.bin"/><Relationship Id="rId21" Type="http://schemas.openxmlformats.org/officeDocument/2006/relationships/oleObject" Target="../embeddings/oleObject14.bin"/><Relationship Id="rId7" Type="http://schemas.openxmlformats.org/officeDocument/2006/relationships/oleObject" Target="../embeddings/oleObject7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2.bin"/><Relationship Id="rId25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.wmf"/><Relationship Id="rId20" Type="http://schemas.openxmlformats.org/officeDocument/2006/relationships/image" Target="../media/image14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9.bin"/><Relationship Id="rId24" Type="http://schemas.openxmlformats.org/officeDocument/2006/relationships/image" Target="../media/image16.wmf"/><Relationship Id="rId5" Type="http://schemas.openxmlformats.org/officeDocument/2006/relationships/oleObject" Target="../embeddings/oleObject6.bin"/><Relationship Id="rId15" Type="http://schemas.openxmlformats.org/officeDocument/2006/relationships/oleObject" Target="../embeddings/oleObject11.bin"/><Relationship Id="rId23" Type="http://schemas.openxmlformats.org/officeDocument/2006/relationships/oleObject" Target="../embeddings/oleObject15.bin"/><Relationship Id="rId28" Type="http://schemas.openxmlformats.org/officeDocument/2006/relationships/image" Target="../media/image18.wmf"/><Relationship Id="rId10" Type="http://schemas.openxmlformats.org/officeDocument/2006/relationships/image" Target="../media/image9.wmf"/><Relationship Id="rId19" Type="http://schemas.openxmlformats.org/officeDocument/2006/relationships/oleObject" Target="../embeddings/oleObject13.bin"/><Relationship Id="rId4" Type="http://schemas.openxmlformats.org/officeDocument/2006/relationships/image" Target="../media/image6.wmf"/><Relationship Id="rId9" Type="http://schemas.openxmlformats.org/officeDocument/2006/relationships/oleObject" Target="../embeddings/oleObject8.bin"/><Relationship Id="rId14" Type="http://schemas.openxmlformats.org/officeDocument/2006/relationships/image" Target="../media/image11.wmf"/><Relationship Id="rId22" Type="http://schemas.openxmlformats.org/officeDocument/2006/relationships/image" Target="../media/image15.wmf"/><Relationship Id="rId27" Type="http://schemas.openxmlformats.org/officeDocument/2006/relationships/oleObject" Target="../embeddings/oleObject1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3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" Type="http://schemas.openxmlformats.org/officeDocument/2006/relationships/oleObject" Target="../embeddings/oleObject18.bin"/><Relationship Id="rId21" Type="http://schemas.openxmlformats.org/officeDocument/2006/relationships/oleObject" Target="../embeddings/oleObject27.bin"/><Relationship Id="rId7" Type="http://schemas.openxmlformats.org/officeDocument/2006/relationships/oleObject" Target="../embeddings/oleObject20.bin"/><Relationship Id="rId12" Type="http://schemas.openxmlformats.org/officeDocument/2006/relationships/image" Target="../media/image11.wmf"/><Relationship Id="rId17" Type="http://schemas.openxmlformats.org/officeDocument/2006/relationships/oleObject" Target="../embeddings/oleObject25.bin"/><Relationship Id="rId25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22.bin"/><Relationship Id="rId24" Type="http://schemas.openxmlformats.org/officeDocument/2006/relationships/image" Target="../media/image28.wmf"/><Relationship Id="rId5" Type="http://schemas.openxmlformats.org/officeDocument/2006/relationships/oleObject" Target="../embeddings/oleObject19.bin"/><Relationship Id="rId15" Type="http://schemas.openxmlformats.org/officeDocument/2006/relationships/oleObject" Target="../embeddings/oleObject24.bin"/><Relationship Id="rId23" Type="http://schemas.openxmlformats.org/officeDocument/2006/relationships/oleObject" Target="../embeddings/oleObject28.bin"/><Relationship Id="rId28" Type="http://schemas.openxmlformats.org/officeDocument/2006/relationships/image" Target="../media/image30.wmf"/><Relationship Id="rId10" Type="http://schemas.openxmlformats.org/officeDocument/2006/relationships/image" Target="../media/image22.wmf"/><Relationship Id="rId19" Type="http://schemas.openxmlformats.org/officeDocument/2006/relationships/oleObject" Target="../embeddings/oleObject26.bin"/><Relationship Id="rId4" Type="http://schemas.openxmlformats.org/officeDocument/2006/relationships/image" Target="../media/image19.wmf"/><Relationship Id="rId9" Type="http://schemas.openxmlformats.org/officeDocument/2006/relationships/oleObject" Target="../embeddings/oleObject21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Relationship Id="rId27" Type="http://schemas.openxmlformats.org/officeDocument/2006/relationships/oleObject" Target="../embeddings/oleObject30.bin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oleObject" Target="../embeddings/oleObject36.bin"/><Relationship Id="rId18" Type="http://schemas.openxmlformats.org/officeDocument/2006/relationships/image" Target="../media/image36.wmf"/><Relationship Id="rId26" Type="http://schemas.openxmlformats.org/officeDocument/2006/relationships/image" Target="../media/image39.wmf"/><Relationship Id="rId3" Type="http://schemas.openxmlformats.org/officeDocument/2006/relationships/oleObject" Target="../embeddings/oleObject31.bin"/><Relationship Id="rId21" Type="http://schemas.openxmlformats.org/officeDocument/2006/relationships/oleObject" Target="../embeddings/oleObject40.bin"/><Relationship Id="rId34" Type="http://schemas.openxmlformats.org/officeDocument/2006/relationships/image" Target="../media/image43.wmf"/><Relationship Id="rId7" Type="http://schemas.openxmlformats.org/officeDocument/2006/relationships/oleObject" Target="../embeddings/oleObject33.bin"/><Relationship Id="rId12" Type="http://schemas.openxmlformats.org/officeDocument/2006/relationships/image" Target="../media/image34.wmf"/><Relationship Id="rId17" Type="http://schemas.openxmlformats.org/officeDocument/2006/relationships/oleObject" Target="../embeddings/oleObject38.bin"/><Relationship Id="rId25" Type="http://schemas.openxmlformats.org/officeDocument/2006/relationships/oleObject" Target="../embeddings/oleObject42.bin"/><Relationship Id="rId33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5.wmf"/><Relationship Id="rId20" Type="http://schemas.openxmlformats.org/officeDocument/2006/relationships/image" Target="../media/image37.wmf"/><Relationship Id="rId29" Type="http://schemas.openxmlformats.org/officeDocument/2006/relationships/oleObject" Target="../embeddings/oleObject44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5.bin"/><Relationship Id="rId24" Type="http://schemas.openxmlformats.org/officeDocument/2006/relationships/image" Target="../media/image4.wmf"/><Relationship Id="rId32" Type="http://schemas.openxmlformats.org/officeDocument/2006/relationships/image" Target="../media/image42.wmf"/><Relationship Id="rId5" Type="http://schemas.openxmlformats.org/officeDocument/2006/relationships/oleObject" Target="../embeddings/oleObject32.bin"/><Relationship Id="rId15" Type="http://schemas.openxmlformats.org/officeDocument/2006/relationships/oleObject" Target="../embeddings/oleObject37.bin"/><Relationship Id="rId23" Type="http://schemas.openxmlformats.org/officeDocument/2006/relationships/oleObject" Target="../embeddings/oleObject41.bin"/><Relationship Id="rId28" Type="http://schemas.openxmlformats.org/officeDocument/2006/relationships/image" Target="../media/image40.wmf"/><Relationship Id="rId36" Type="http://schemas.openxmlformats.org/officeDocument/2006/relationships/image" Target="../media/image44.wmf"/><Relationship Id="rId10" Type="http://schemas.openxmlformats.org/officeDocument/2006/relationships/image" Target="../media/image33.wmf"/><Relationship Id="rId19" Type="http://schemas.openxmlformats.org/officeDocument/2006/relationships/oleObject" Target="../embeddings/oleObject39.bin"/><Relationship Id="rId31" Type="http://schemas.openxmlformats.org/officeDocument/2006/relationships/oleObject" Target="../embeddings/oleObject45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4.bin"/><Relationship Id="rId14" Type="http://schemas.openxmlformats.org/officeDocument/2006/relationships/image" Target="../media/image11.wmf"/><Relationship Id="rId22" Type="http://schemas.openxmlformats.org/officeDocument/2006/relationships/image" Target="../media/image38.wmf"/><Relationship Id="rId27" Type="http://schemas.openxmlformats.org/officeDocument/2006/relationships/oleObject" Target="../embeddings/oleObject43.bin"/><Relationship Id="rId30" Type="http://schemas.openxmlformats.org/officeDocument/2006/relationships/image" Target="../media/image41.wmf"/><Relationship Id="rId35" Type="http://schemas.openxmlformats.org/officeDocument/2006/relationships/oleObject" Target="../embeddings/oleObject47.bin"/><Relationship Id="rId8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26" Type="http://schemas.openxmlformats.org/officeDocument/2006/relationships/image" Target="../media/image53.wmf"/><Relationship Id="rId21" Type="http://schemas.openxmlformats.org/officeDocument/2006/relationships/oleObject" Target="../embeddings/oleObject57.bin"/><Relationship Id="rId42" Type="http://schemas.openxmlformats.org/officeDocument/2006/relationships/oleObject" Target="../embeddings/oleObject68.bin"/><Relationship Id="rId47" Type="http://schemas.openxmlformats.org/officeDocument/2006/relationships/image" Target="../media/image63.wmf"/><Relationship Id="rId63" Type="http://schemas.openxmlformats.org/officeDocument/2006/relationships/oleObject" Target="../embeddings/oleObject79.bin"/><Relationship Id="rId68" Type="http://schemas.openxmlformats.org/officeDocument/2006/relationships/image" Target="../media/image73.wmf"/><Relationship Id="rId84" Type="http://schemas.openxmlformats.org/officeDocument/2006/relationships/image" Target="../media/image81.wmf"/><Relationship Id="rId16" Type="http://schemas.openxmlformats.org/officeDocument/2006/relationships/image" Target="../media/image48.wmf"/><Relationship Id="rId11" Type="http://schemas.openxmlformats.org/officeDocument/2006/relationships/oleObject" Target="../embeddings/oleObject52.bin"/><Relationship Id="rId32" Type="http://schemas.openxmlformats.org/officeDocument/2006/relationships/image" Target="../media/image56.wmf"/><Relationship Id="rId37" Type="http://schemas.openxmlformats.org/officeDocument/2006/relationships/image" Target="../media/image58.wmf"/><Relationship Id="rId53" Type="http://schemas.openxmlformats.org/officeDocument/2006/relationships/oleObject" Target="../embeddings/oleObject74.bin"/><Relationship Id="rId58" Type="http://schemas.openxmlformats.org/officeDocument/2006/relationships/image" Target="../media/image68.wmf"/><Relationship Id="rId74" Type="http://schemas.openxmlformats.org/officeDocument/2006/relationships/image" Target="../media/image76.wmf"/><Relationship Id="rId79" Type="http://schemas.openxmlformats.org/officeDocument/2006/relationships/oleObject" Target="../embeddings/oleObject87.bin"/><Relationship Id="rId5" Type="http://schemas.openxmlformats.org/officeDocument/2006/relationships/oleObject" Target="../embeddings/oleObject49.bin"/><Relationship Id="rId19" Type="http://schemas.openxmlformats.org/officeDocument/2006/relationships/oleObject" Target="../embeddings/oleObject56.bin"/><Relationship Id="rId14" Type="http://schemas.openxmlformats.org/officeDocument/2006/relationships/image" Target="../media/image47.wmf"/><Relationship Id="rId22" Type="http://schemas.openxmlformats.org/officeDocument/2006/relationships/image" Target="../media/image51.wmf"/><Relationship Id="rId27" Type="http://schemas.openxmlformats.org/officeDocument/2006/relationships/oleObject" Target="../embeddings/oleObject60.bin"/><Relationship Id="rId30" Type="http://schemas.openxmlformats.org/officeDocument/2006/relationships/image" Target="../media/image55.wmf"/><Relationship Id="rId35" Type="http://schemas.openxmlformats.org/officeDocument/2006/relationships/oleObject" Target="../embeddings/oleObject64.bin"/><Relationship Id="rId43" Type="http://schemas.openxmlformats.org/officeDocument/2006/relationships/image" Target="../media/image61.wmf"/><Relationship Id="rId48" Type="http://schemas.openxmlformats.org/officeDocument/2006/relationships/oleObject" Target="../embeddings/oleObject71.bin"/><Relationship Id="rId56" Type="http://schemas.openxmlformats.org/officeDocument/2006/relationships/image" Target="../media/image67.wmf"/><Relationship Id="rId64" Type="http://schemas.openxmlformats.org/officeDocument/2006/relationships/image" Target="../media/image71.wmf"/><Relationship Id="rId69" Type="http://schemas.openxmlformats.org/officeDocument/2006/relationships/oleObject" Target="../embeddings/oleObject82.bin"/><Relationship Id="rId77" Type="http://schemas.openxmlformats.org/officeDocument/2006/relationships/oleObject" Target="../embeddings/oleObject86.bin"/><Relationship Id="rId8" Type="http://schemas.openxmlformats.org/officeDocument/2006/relationships/image" Target="../media/image46.wmf"/><Relationship Id="rId51" Type="http://schemas.openxmlformats.org/officeDocument/2006/relationships/oleObject" Target="../embeddings/oleObject73.bin"/><Relationship Id="rId72" Type="http://schemas.openxmlformats.org/officeDocument/2006/relationships/image" Target="../media/image75.wmf"/><Relationship Id="rId80" Type="http://schemas.openxmlformats.org/officeDocument/2006/relationships/image" Target="../media/image79.wmf"/><Relationship Id="rId85" Type="http://schemas.openxmlformats.org/officeDocument/2006/relationships/image" Target="../media/image82.png"/><Relationship Id="rId3" Type="http://schemas.openxmlformats.org/officeDocument/2006/relationships/oleObject" Target="../embeddings/oleObject48.bin"/><Relationship Id="rId12" Type="http://schemas.openxmlformats.org/officeDocument/2006/relationships/image" Target="../media/image3.wmf"/><Relationship Id="rId17" Type="http://schemas.openxmlformats.org/officeDocument/2006/relationships/oleObject" Target="../embeddings/oleObject55.bin"/><Relationship Id="rId25" Type="http://schemas.openxmlformats.org/officeDocument/2006/relationships/oleObject" Target="../embeddings/oleObject59.bin"/><Relationship Id="rId33" Type="http://schemas.openxmlformats.org/officeDocument/2006/relationships/oleObject" Target="../embeddings/oleObject63.bin"/><Relationship Id="rId38" Type="http://schemas.openxmlformats.org/officeDocument/2006/relationships/oleObject" Target="../embeddings/oleObject66.bin"/><Relationship Id="rId46" Type="http://schemas.openxmlformats.org/officeDocument/2006/relationships/oleObject" Target="../embeddings/oleObject70.bin"/><Relationship Id="rId59" Type="http://schemas.openxmlformats.org/officeDocument/2006/relationships/oleObject" Target="../embeddings/oleObject77.bin"/><Relationship Id="rId67" Type="http://schemas.openxmlformats.org/officeDocument/2006/relationships/oleObject" Target="../embeddings/oleObject81.bin"/><Relationship Id="rId20" Type="http://schemas.openxmlformats.org/officeDocument/2006/relationships/image" Target="../media/image50.wmf"/><Relationship Id="rId41" Type="http://schemas.openxmlformats.org/officeDocument/2006/relationships/image" Target="../media/image60.wmf"/><Relationship Id="rId54" Type="http://schemas.openxmlformats.org/officeDocument/2006/relationships/image" Target="../media/image66.wmf"/><Relationship Id="rId62" Type="http://schemas.openxmlformats.org/officeDocument/2006/relationships/image" Target="../media/image70.wmf"/><Relationship Id="rId70" Type="http://schemas.openxmlformats.org/officeDocument/2006/relationships/image" Target="../media/image74.wmf"/><Relationship Id="rId75" Type="http://schemas.openxmlformats.org/officeDocument/2006/relationships/oleObject" Target="../embeddings/oleObject85.bin"/><Relationship Id="rId83" Type="http://schemas.openxmlformats.org/officeDocument/2006/relationships/oleObject" Target="../embeddings/oleObject89.bin"/><Relationship Id="rId1" Type="http://schemas.openxmlformats.org/officeDocument/2006/relationships/vmlDrawing" Target="../drawings/vmlDrawing5.vml"/><Relationship Id="rId6" Type="http://schemas.openxmlformats.org/officeDocument/2006/relationships/image" Target="../media/image32.wmf"/><Relationship Id="rId15" Type="http://schemas.openxmlformats.org/officeDocument/2006/relationships/oleObject" Target="../embeddings/oleObject54.bin"/><Relationship Id="rId23" Type="http://schemas.openxmlformats.org/officeDocument/2006/relationships/oleObject" Target="../embeddings/oleObject58.bin"/><Relationship Id="rId28" Type="http://schemas.openxmlformats.org/officeDocument/2006/relationships/image" Target="../media/image54.wmf"/><Relationship Id="rId36" Type="http://schemas.openxmlformats.org/officeDocument/2006/relationships/oleObject" Target="../embeddings/oleObject65.bin"/><Relationship Id="rId49" Type="http://schemas.openxmlformats.org/officeDocument/2006/relationships/image" Target="../media/image64.wmf"/><Relationship Id="rId57" Type="http://schemas.openxmlformats.org/officeDocument/2006/relationships/oleObject" Target="../embeddings/oleObject76.bin"/><Relationship Id="rId10" Type="http://schemas.openxmlformats.org/officeDocument/2006/relationships/image" Target="../media/image11.wmf"/><Relationship Id="rId31" Type="http://schemas.openxmlformats.org/officeDocument/2006/relationships/oleObject" Target="../embeddings/oleObject62.bin"/><Relationship Id="rId44" Type="http://schemas.openxmlformats.org/officeDocument/2006/relationships/oleObject" Target="../embeddings/oleObject69.bin"/><Relationship Id="rId52" Type="http://schemas.openxmlformats.org/officeDocument/2006/relationships/image" Target="../media/image65.wmf"/><Relationship Id="rId60" Type="http://schemas.openxmlformats.org/officeDocument/2006/relationships/image" Target="../media/image69.wmf"/><Relationship Id="rId65" Type="http://schemas.openxmlformats.org/officeDocument/2006/relationships/oleObject" Target="../embeddings/oleObject80.bin"/><Relationship Id="rId73" Type="http://schemas.openxmlformats.org/officeDocument/2006/relationships/oleObject" Target="../embeddings/oleObject84.bin"/><Relationship Id="rId78" Type="http://schemas.openxmlformats.org/officeDocument/2006/relationships/image" Target="../media/image78.wmf"/><Relationship Id="rId81" Type="http://schemas.openxmlformats.org/officeDocument/2006/relationships/oleObject" Target="../embeddings/oleObject88.bin"/><Relationship Id="rId86" Type="http://schemas.openxmlformats.org/officeDocument/2006/relationships/image" Target="../media/image83.png"/><Relationship Id="rId4" Type="http://schemas.openxmlformats.org/officeDocument/2006/relationships/image" Target="../media/image45.wmf"/><Relationship Id="rId9" Type="http://schemas.openxmlformats.org/officeDocument/2006/relationships/oleObject" Target="../embeddings/oleObject51.bin"/><Relationship Id="rId13" Type="http://schemas.openxmlformats.org/officeDocument/2006/relationships/oleObject" Target="../embeddings/oleObject53.bin"/><Relationship Id="rId18" Type="http://schemas.openxmlformats.org/officeDocument/2006/relationships/image" Target="../media/image49.wmf"/><Relationship Id="rId39" Type="http://schemas.openxmlformats.org/officeDocument/2006/relationships/image" Target="../media/image59.wmf"/><Relationship Id="rId34" Type="http://schemas.openxmlformats.org/officeDocument/2006/relationships/image" Target="../media/image57.wmf"/><Relationship Id="rId50" Type="http://schemas.openxmlformats.org/officeDocument/2006/relationships/oleObject" Target="../embeddings/oleObject72.bin"/><Relationship Id="rId55" Type="http://schemas.openxmlformats.org/officeDocument/2006/relationships/oleObject" Target="../embeddings/oleObject75.bin"/><Relationship Id="rId76" Type="http://schemas.openxmlformats.org/officeDocument/2006/relationships/image" Target="../media/image77.wmf"/><Relationship Id="rId7" Type="http://schemas.openxmlformats.org/officeDocument/2006/relationships/oleObject" Target="../embeddings/oleObject50.bin"/><Relationship Id="rId71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29" Type="http://schemas.openxmlformats.org/officeDocument/2006/relationships/oleObject" Target="../embeddings/oleObject61.bin"/><Relationship Id="rId24" Type="http://schemas.openxmlformats.org/officeDocument/2006/relationships/image" Target="../media/image52.wmf"/><Relationship Id="rId40" Type="http://schemas.openxmlformats.org/officeDocument/2006/relationships/oleObject" Target="../embeddings/oleObject67.bin"/><Relationship Id="rId45" Type="http://schemas.openxmlformats.org/officeDocument/2006/relationships/image" Target="../media/image62.wmf"/><Relationship Id="rId66" Type="http://schemas.openxmlformats.org/officeDocument/2006/relationships/image" Target="../media/image72.wmf"/><Relationship Id="rId61" Type="http://schemas.openxmlformats.org/officeDocument/2006/relationships/oleObject" Target="../embeddings/oleObject78.bin"/><Relationship Id="rId82" Type="http://schemas.openxmlformats.org/officeDocument/2006/relationships/image" Target="../media/image80.wmf"/></Relationships>
</file>

<file path=ppt/slides/_rels/slide8.xml.rels><?xml version="1.0" encoding="UTF-8" standalone="yes"?>
<Relationships xmlns="http://schemas.openxmlformats.org/package/2006/relationships"><Relationship Id="rId26" Type="http://schemas.openxmlformats.org/officeDocument/2006/relationships/image" Target="../media/image89.wmf"/><Relationship Id="rId21" Type="http://schemas.openxmlformats.org/officeDocument/2006/relationships/oleObject" Target="../embeddings/oleObject99.bin"/><Relationship Id="rId42" Type="http://schemas.openxmlformats.org/officeDocument/2006/relationships/image" Target="../media/image97.wmf"/><Relationship Id="rId47" Type="http://schemas.openxmlformats.org/officeDocument/2006/relationships/oleObject" Target="../embeddings/oleObject112.bin"/><Relationship Id="rId63" Type="http://schemas.openxmlformats.org/officeDocument/2006/relationships/oleObject" Target="../embeddings/oleObject120.bin"/><Relationship Id="rId68" Type="http://schemas.openxmlformats.org/officeDocument/2006/relationships/image" Target="../media/image109.wmf"/><Relationship Id="rId84" Type="http://schemas.openxmlformats.org/officeDocument/2006/relationships/image" Target="../media/image117.wmf"/><Relationship Id="rId89" Type="http://schemas.openxmlformats.org/officeDocument/2006/relationships/oleObject" Target="../embeddings/oleObject133.bin"/><Relationship Id="rId16" Type="http://schemas.openxmlformats.org/officeDocument/2006/relationships/image" Target="../media/image84.wmf"/><Relationship Id="rId11" Type="http://schemas.openxmlformats.org/officeDocument/2006/relationships/oleObject" Target="../embeddings/oleObject94.bin"/><Relationship Id="rId32" Type="http://schemas.openxmlformats.org/officeDocument/2006/relationships/image" Target="../media/image92.wmf"/><Relationship Id="rId37" Type="http://schemas.openxmlformats.org/officeDocument/2006/relationships/oleObject" Target="../embeddings/oleObject107.bin"/><Relationship Id="rId53" Type="http://schemas.openxmlformats.org/officeDocument/2006/relationships/oleObject" Target="../embeddings/oleObject115.bin"/><Relationship Id="rId58" Type="http://schemas.openxmlformats.org/officeDocument/2006/relationships/image" Target="../media/image65.wmf"/><Relationship Id="rId74" Type="http://schemas.openxmlformats.org/officeDocument/2006/relationships/image" Target="../media/image112.wmf"/><Relationship Id="rId79" Type="http://schemas.openxmlformats.org/officeDocument/2006/relationships/oleObject" Target="../embeddings/oleObject128.bin"/><Relationship Id="rId5" Type="http://schemas.openxmlformats.org/officeDocument/2006/relationships/oleObject" Target="../embeddings/oleObject91.bin"/><Relationship Id="rId90" Type="http://schemas.openxmlformats.org/officeDocument/2006/relationships/image" Target="../media/image120.wmf"/><Relationship Id="rId95" Type="http://schemas.openxmlformats.org/officeDocument/2006/relationships/oleObject" Target="../embeddings/oleObject136.bin"/><Relationship Id="rId22" Type="http://schemas.openxmlformats.org/officeDocument/2006/relationships/image" Target="../media/image87.wmf"/><Relationship Id="rId27" Type="http://schemas.openxmlformats.org/officeDocument/2006/relationships/oleObject" Target="../embeddings/oleObject102.bin"/><Relationship Id="rId43" Type="http://schemas.openxmlformats.org/officeDocument/2006/relationships/oleObject" Target="../embeddings/oleObject110.bin"/><Relationship Id="rId48" Type="http://schemas.openxmlformats.org/officeDocument/2006/relationships/image" Target="../media/image100.wmf"/><Relationship Id="rId64" Type="http://schemas.openxmlformats.org/officeDocument/2006/relationships/image" Target="../media/image107.wmf"/><Relationship Id="rId69" Type="http://schemas.openxmlformats.org/officeDocument/2006/relationships/oleObject" Target="../embeddings/oleObject123.bin"/><Relationship Id="rId8" Type="http://schemas.openxmlformats.org/officeDocument/2006/relationships/image" Target="../media/image46.wmf"/><Relationship Id="rId51" Type="http://schemas.openxmlformats.org/officeDocument/2006/relationships/oleObject" Target="../embeddings/oleObject114.bin"/><Relationship Id="rId72" Type="http://schemas.openxmlformats.org/officeDocument/2006/relationships/image" Target="../media/image111.wmf"/><Relationship Id="rId80" Type="http://schemas.openxmlformats.org/officeDocument/2006/relationships/image" Target="../media/image115.wmf"/><Relationship Id="rId85" Type="http://schemas.openxmlformats.org/officeDocument/2006/relationships/oleObject" Target="../embeddings/oleObject131.bin"/><Relationship Id="rId93" Type="http://schemas.openxmlformats.org/officeDocument/2006/relationships/oleObject" Target="../embeddings/oleObject135.bin"/><Relationship Id="rId3" Type="http://schemas.openxmlformats.org/officeDocument/2006/relationships/oleObject" Target="../embeddings/oleObject90.bin"/><Relationship Id="rId12" Type="http://schemas.openxmlformats.org/officeDocument/2006/relationships/image" Target="../media/image82.wmf"/><Relationship Id="rId17" Type="http://schemas.openxmlformats.org/officeDocument/2006/relationships/oleObject" Target="../embeddings/oleObject97.bin"/><Relationship Id="rId25" Type="http://schemas.openxmlformats.org/officeDocument/2006/relationships/oleObject" Target="../embeddings/oleObject101.bin"/><Relationship Id="rId33" Type="http://schemas.openxmlformats.org/officeDocument/2006/relationships/oleObject" Target="../embeddings/oleObject105.bin"/><Relationship Id="rId38" Type="http://schemas.openxmlformats.org/officeDocument/2006/relationships/image" Target="../media/image95.wmf"/><Relationship Id="rId46" Type="http://schemas.openxmlformats.org/officeDocument/2006/relationships/image" Target="../media/image99.wmf"/><Relationship Id="rId59" Type="http://schemas.openxmlformats.org/officeDocument/2006/relationships/oleObject" Target="../embeddings/oleObject118.bin"/><Relationship Id="rId67" Type="http://schemas.openxmlformats.org/officeDocument/2006/relationships/oleObject" Target="../embeddings/oleObject122.bin"/><Relationship Id="rId20" Type="http://schemas.openxmlformats.org/officeDocument/2006/relationships/image" Target="../media/image86.wmf"/><Relationship Id="rId41" Type="http://schemas.openxmlformats.org/officeDocument/2006/relationships/oleObject" Target="../embeddings/oleObject109.bin"/><Relationship Id="rId54" Type="http://schemas.openxmlformats.org/officeDocument/2006/relationships/image" Target="../media/image103.wmf"/><Relationship Id="rId62" Type="http://schemas.openxmlformats.org/officeDocument/2006/relationships/image" Target="../media/image106.wmf"/><Relationship Id="rId70" Type="http://schemas.openxmlformats.org/officeDocument/2006/relationships/image" Target="../media/image110.wmf"/><Relationship Id="rId75" Type="http://schemas.openxmlformats.org/officeDocument/2006/relationships/oleObject" Target="../embeddings/oleObject126.bin"/><Relationship Id="rId83" Type="http://schemas.openxmlformats.org/officeDocument/2006/relationships/oleObject" Target="../embeddings/oleObject130.bin"/><Relationship Id="rId88" Type="http://schemas.openxmlformats.org/officeDocument/2006/relationships/image" Target="../media/image119.wmf"/><Relationship Id="rId91" Type="http://schemas.openxmlformats.org/officeDocument/2006/relationships/oleObject" Target="../embeddings/oleObject134.bin"/><Relationship Id="rId96" Type="http://schemas.openxmlformats.org/officeDocument/2006/relationships/image" Target="../media/image122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15" Type="http://schemas.openxmlformats.org/officeDocument/2006/relationships/oleObject" Target="../embeddings/oleObject96.bin"/><Relationship Id="rId23" Type="http://schemas.openxmlformats.org/officeDocument/2006/relationships/oleObject" Target="../embeddings/oleObject100.bin"/><Relationship Id="rId28" Type="http://schemas.openxmlformats.org/officeDocument/2006/relationships/image" Target="../media/image90.wmf"/><Relationship Id="rId36" Type="http://schemas.openxmlformats.org/officeDocument/2006/relationships/image" Target="../media/image94.wmf"/><Relationship Id="rId49" Type="http://schemas.openxmlformats.org/officeDocument/2006/relationships/oleObject" Target="../embeddings/oleObject113.bin"/><Relationship Id="rId57" Type="http://schemas.openxmlformats.org/officeDocument/2006/relationships/oleObject" Target="../embeddings/oleObject117.bin"/><Relationship Id="rId10" Type="http://schemas.openxmlformats.org/officeDocument/2006/relationships/image" Target="../media/image11.wmf"/><Relationship Id="rId31" Type="http://schemas.openxmlformats.org/officeDocument/2006/relationships/oleObject" Target="../embeddings/oleObject104.bin"/><Relationship Id="rId44" Type="http://schemas.openxmlformats.org/officeDocument/2006/relationships/image" Target="../media/image98.wmf"/><Relationship Id="rId52" Type="http://schemas.openxmlformats.org/officeDocument/2006/relationships/image" Target="../media/image102.wmf"/><Relationship Id="rId60" Type="http://schemas.openxmlformats.org/officeDocument/2006/relationships/image" Target="../media/image105.wmf"/><Relationship Id="rId65" Type="http://schemas.openxmlformats.org/officeDocument/2006/relationships/oleObject" Target="../embeddings/oleObject121.bin"/><Relationship Id="rId73" Type="http://schemas.openxmlformats.org/officeDocument/2006/relationships/oleObject" Target="../embeddings/oleObject125.bin"/><Relationship Id="rId78" Type="http://schemas.openxmlformats.org/officeDocument/2006/relationships/image" Target="../media/image114.wmf"/><Relationship Id="rId81" Type="http://schemas.openxmlformats.org/officeDocument/2006/relationships/oleObject" Target="../embeddings/oleObject129.bin"/><Relationship Id="rId86" Type="http://schemas.openxmlformats.org/officeDocument/2006/relationships/image" Target="../media/image118.wmf"/><Relationship Id="rId94" Type="http://schemas.openxmlformats.org/officeDocument/2006/relationships/image" Target="../media/image80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93.bin"/><Relationship Id="rId13" Type="http://schemas.openxmlformats.org/officeDocument/2006/relationships/oleObject" Target="../embeddings/oleObject95.bin"/><Relationship Id="rId18" Type="http://schemas.openxmlformats.org/officeDocument/2006/relationships/image" Target="../media/image85.wmf"/><Relationship Id="rId39" Type="http://schemas.openxmlformats.org/officeDocument/2006/relationships/oleObject" Target="../embeddings/oleObject108.bin"/><Relationship Id="rId34" Type="http://schemas.openxmlformats.org/officeDocument/2006/relationships/image" Target="../media/image93.wmf"/><Relationship Id="rId50" Type="http://schemas.openxmlformats.org/officeDocument/2006/relationships/image" Target="../media/image101.wmf"/><Relationship Id="rId55" Type="http://schemas.openxmlformats.org/officeDocument/2006/relationships/oleObject" Target="../embeddings/oleObject116.bin"/><Relationship Id="rId76" Type="http://schemas.openxmlformats.org/officeDocument/2006/relationships/image" Target="../media/image113.wmf"/><Relationship Id="rId7" Type="http://schemas.openxmlformats.org/officeDocument/2006/relationships/oleObject" Target="../embeddings/oleObject92.bin"/><Relationship Id="rId71" Type="http://schemas.openxmlformats.org/officeDocument/2006/relationships/oleObject" Target="../embeddings/oleObject124.bin"/><Relationship Id="rId92" Type="http://schemas.openxmlformats.org/officeDocument/2006/relationships/image" Target="../media/image121.wmf"/><Relationship Id="rId2" Type="http://schemas.openxmlformats.org/officeDocument/2006/relationships/slideLayout" Target="../slideLayouts/slideLayout2.xml"/><Relationship Id="rId29" Type="http://schemas.openxmlformats.org/officeDocument/2006/relationships/oleObject" Target="../embeddings/oleObject103.bin"/><Relationship Id="rId24" Type="http://schemas.openxmlformats.org/officeDocument/2006/relationships/image" Target="../media/image88.wmf"/><Relationship Id="rId40" Type="http://schemas.openxmlformats.org/officeDocument/2006/relationships/image" Target="../media/image96.wmf"/><Relationship Id="rId45" Type="http://schemas.openxmlformats.org/officeDocument/2006/relationships/oleObject" Target="../embeddings/oleObject111.bin"/><Relationship Id="rId66" Type="http://schemas.openxmlformats.org/officeDocument/2006/relationships/image" Target="../media/image108.wmf"/><Relationship Id="rId87" Type="http://schemas.openxmlformats.org/officeDocument/2006/relationships/oleObject" Target="../embeddings/oleObject132.bin"/><Relationship Id="rId61" Type="http://schemas.openxmlformats.org/officeDocument/2006/relationships/oleObject" Target="../embeddings/oleObject119.bin"/><Relationship Id="rId82" Type="http://schemas.openxmlformats.org/officeDocument/2006/relationships/image" Target="../media/image116.wmf"/><Relationship Id="rId19" Type="http://schemas.openxmlformats.org/officeDocument/2006/relationships/oleObject" Target="../embeddings/oleObject98.bin"/><Relationship Id="rId14" Type="http://schemas.openxmlformats.org/officeDocument/2006/relationships/image" Target="../media/image83.wmf"/><Relationship Id="rId30" Type="http://schemas.openxmlformats.org/officeDocument/2006/relationships/image" Target="../media/image91.wmf"/><Relationship Id="rId35" Type="http://schemas.openxmlformats.org/officeDocument/2006/relationships/oleObject" Target="../embeddings/oleObject106.bin"/><Relationship Id="rId56" Type="http://schemas.openxmlformats.org/officeDocument/2006/relationships/image" Target="../media/image104.wmf"/><Relationship Id="rId77" Type="http://schemas.openxmlformats.org/officeDocument/2006/relationships/oleObject" Target="../embeddings/oleObject127.bin"/></Relationships>
</file>

<file path=ppt/slides/_rels/slide9.xml.rels><?xml version="1.0" encoding="UTF-8" standalone="yes"?>
<Relationships xmlns="http://schemas.openxmlformats.org/package/2006/relationships"><Relationship Id="rId26" Type="http://schemas.openxmlformats.org/officeDocument/2006/relationships/image" Target="../media/image130.wmf"/><Relationship Id="rId21" Type="http://schemas.openxmlformats.org/officeDocument/2006/relationships/oleObject" Target="../embeddings/oleObject146.bin"/><Relationship Id="rId42" Type="http://schemas.openxmlformats.org/officeDocument/2006/relationships/image" Target="../media/image138.wmf"/><Relationship Id="rId47" Type="http://schemas.openxmlformats.org/officeDocument/2006/relationships/oleObject" Target="../embeddings/oleObject160.bin"/><Relationship Id="rId63" Type="http://schemas.openxmlformats.org/officeDocument/2006/relationships/oleObject" Target="../embeddings/oleObject168.bin"/><Relationship Id="rId68" Type="http://schemas.openxmlformats.org/officeDocument/2006/relationships/image" Target="../media/image149.wmf"/><Relationship Id="rId84" Type="http://schemas.openxmlformats.org/officeDocument/2006/relationships/image" Target="../media/image157.wmf"/><Relationship Id="rId89" Type="http://schemas.openxmlformats.org/officeDocument/2006/relationships/oleObject" Target="../embeddings/oleObject181.bin"/><Relationship Id="rId16" Type="http://schemas.openxmlformats.org/officeDocument/2006/relationships/image" Target="../media/image125.wmf"/><Relationship Id="rId11" Type="http://schemas.openxmlformats.org/officeDocument/2006/relationships/oleObject" Target="../embeddings/oleObject141.bin"/><Relationship Id="rId32" Type="http://schemas.openxmlformats.org/officeDocument/2006/relationships/image" Target="../media/image133.wmf"/><Relationship Id="rId37" Type="http://schemas.openxmlformats.org/officeDocument/2006/relationships/oleObject" Target="../embeddings/oleObject154.bin"/><Relationship Id="rId53" Type="http://schemas.openxmlformats.org/officeDocument/2006/relationships/oleObject" Target="../embeddings/oleObject163.bin"/><Relationship Id="rId58" Type="http://schemas.openxmlformats.org/officeDocument/2006/relationships/image" Target="../media/image65.wmf"/><Relationship Id="rId74" Type="http://schemas.openxmlformats.org/officeDocument/2006/relationships/image" Target="../media/image152.wmf"/><Relationship Id="rId79" Type="http://schemas.openxmlformats.org/officeDocument/2006/relationships/oleObject" Target="../embeddings/oleObject176.bin"/><Relationship Id="rId5" Type="http://schemas.openxmlformats.org/officeDocument/2006/relationships/oleObject" Target="../embeddings/oleObject138.bin"/><Relationship Id="rId90" Type="http://schemas.openxmlformats.org/officeDocument/2006/relationships/image" Target="../media/image160.wmf"/><Relationship Id="rId95" Type="http://schemas.openxmlformats.org/officeDocument/2006/relationships/oleObject" Target="../embeddings/oleObject184.bin"/><Relationship Id="rId22" Type="http://schemas.openxmlformats.org/officeDocument/2006/relationships/image" Target="../media/image128.wmf"/><Relationship Id="rId27" Type="http://schemas.openxmlformats.org/officeDocument/2006/relationships/oleObject" Target="../embeddings/oleObject149.bin"/><Relationship Id="rId43" Type="http://schemas.openxmlformats.org/officeDocument/2006/relationships/oleObject" Target="../embeddings/oleObject157.bin"/><Relationship Id="rId48" Type="http://schemas.openxmlformats.org/officeDocument/2006/relationships/image" Target="../media/image140.wmf"/><Relationship Id="rId64" Type="http://schemas.openxmlformats.org/officeDocument/2006/relationships/image" Target="../media/image147.wmf"/><Relationship Id="rId69" Type="http://schemas.openxmlformats.org/officeDocument/2006/relationships/oleObject" Target="../embeddings/oleObject171.bin"/><Relationship Id="rId8" Type="http://schemas.openxmlformats.org/officeDocument/2006/relationships/image" Target="../media/image46.wmf"/><Relationship Id="rId51" Type="http://schemas.openxmlformats.org/officeDocument/2006/relationships/oleObject" Target="../embeddings/oleObject162.bin"/><Relationship Id="rId72" Type="http://schemas.openxmlformats.org/officeDocument/2006/relationships/image" Target="../media/image151.wmf"/><Relationship Id="rId80" Type="http://schemas.openxmlformats.org/officeDocument/2006/relationships/image" Target="../media/image155.wmf"/><Relationship Id="rId85" Type="http://schemas.openxmlformats.org/officeDocument/2006/relationships/oleObject" Target="../embeddings/oleObject179.bin"/><Relationship Id="rId93" Type="http://schemas.openxmlformats.org/officeDocument/2006/relationships/oleObject" Target="../embeddings/oleObject183.bin"/><Relationship Id="rId3" Type="http://schemas.openxmlformats.org/officeDocument/2006/relationships/oleObject" Target="../embeddings/oleObject137.bin"/><Relationship Id="rId12" Type="http://schemas.openxmlformats.org/officeDocument/2006/relationships/image" Target="../media/image123.wmf"/><Relationship Id="rId17" Type="http://schemas.openxmlformats.org/officeDocument/2006/relationships/oleObject" Target="../embeddings/oleObject144.bin"/><Relationship Id="rId25" Type="http://schemas.openxmlformats.org/officeDocument/2006/relationships/oleObject" Target="../embeddings/oleObject148.bin"/><Relationship Id="rId33" Type="http://schemas.openxmlformats.org/officeDocument/2006/relationships/oleObject" Target="../embeddings/oleObject152.bin"/><Relationship Id="rId38" Type="http://schemas.openxmlformats.org/officeDocument/2006/relationships/image" Target="../media/image136.wmf"/><Relationship Id="rId46" Type="http://schemas.openxmlformats.org/officeDocument/2006/relationships/image" Target="../media/image139.wmf"/><Relationship Id="rId59" Type="http://schemas.openxmlformats.org/officeDocument/2006/relationships/oleObject" Target="../embeddings/oleObject166.bin"/><Relationship Id="rId67" Type="http://schemas.openxmlformats.org/officeDocument/2006/relationships/oleObject" Target="../embeddings/oleObject170.bin"/><Relationship Id="rId20" Type="http://schemas.openxmlformats.org/officeDocument/2006/relationships/image" Target="../media/image127.wmf"/><Relationship Id="rId41" Type="http://schemas.openxmlformats.org/officeDocument/2006/relationships/oleObject" Target="../embeddings/oleObject156.bin"/><Relationship Id="rId54" Type="http://schemas.openxmlformats.org/officeDocument/2006/relationships/image" Target="../media/image143.wmf"/><Relationship Id="rId62" Type="http://schemas.openxmlformats.org/officeDocument/2006/relationships/image" Target="../media/image146.wmf"/><Relationship Id="rId70" Type="http://schemas.openxmlformats.org/officeDocument/2006/relationships/image" Target="../media/image150.wmf"/><Relationship Id="rId75" Type="http://schemas.openxmlformats.org/officeDocument/2006/relationships/oleObject" Target="../embeddings/oleObject174.bin"/><Relationship Id="rId83" Type="http://schemas.openxmlformats.org/officeDocument/2006/relationships/oleObject" Target="../embeddings/oleObject178.bin"/><Relationship Id="rId88" Type="http://schemas.openxmlformats.org/officeDocument/2006/relationships/image" Target="../media/image159.wmf"/><Relationship Id="rId91" Type="http://schemas.openxmlformats.org/officeDocument/2006/relationships/oleObject" Target="../embeddings/oleObject182.bin"/><Relationship Id="rId96" Type="http://schemas.openxmlformats.org/officeDocument/2006/relationships/image" Target="../media/image162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32.wmf"/><Relationship Id="rId15" Type="http://schemas.openxmlformats.org/officeDocument/2006/relationships/oleObject" Target="../embeddings/oleObject143.bin"/><Relationship Id="rId23" Type="http://schemas.openxmlformats.org/officeDocument/2006/relationships/oleObject" Target="../embeddings/oleObject147.bin"/><Relationship Id="rId28" Type="http://schemas.openxmlformats.org/officeDocument/2006/relationships/image" Target="../media/image131.wmf"/><Relationship Id="rId36" Type="http://schemas.openxmlformats.org/officeDocument/2006/relationships/image" Target="../media/image135.wmf"/><Relationship Id="rId49" Type="http://schemas.openxmlformats.org/officeDocument/2006/relationships/oleObject" Target="../embeddings/oleObject161.bin"/><Relationship Id="rId57" Type="http://schemas.openxmlformats.org/officeDocument/2006/relationships/oleObject" Target="../embeddings/oleObject165.bin"/><Relationship Id="rId10" Type="http://schemas.openxmlformats.org/officeDocument/2006/relationships/image" Target="../media/image11.wmf"/><Relationship Id="rId31" Type="http://schemas.openxmlformats.org/officeDocument/2006/relationships/oleObject" Target="../embeddings/oleObject151.bin"/><Relationship Id="rId44" Type="http://schemas.openxmlformats.org/officeDocument/2006/relationships/oleObject" Target="../embeddings/oleObject158.bin"/><Relationship Id="rId52" Type="http://schemas.openxmlformats.org/officeDocument/2006/relationships/image" Target="../media/image142.wmf"/><Relationship Id="rId60" Type="http://schemas.openxmlformats.org/officeDocument/2006/relationships/image" Target="../media/image145.wmf"/><Relationship Id="rId65" Type="http://schemas.openxmlformats.org/officeDocument/2006/relationships/oleObject" Target="../embeddings/oleObject169.bin"/><Relationship Id="rId73" Type="http://schemas.openxmlformats.org/officeDocument/2006/relationships/oleObject" Target="../embeddings/oleObject173.bin"/><Relationship Id="rId78" Type="http://schemas.openxmlformats.org/officeDocument/2006/relationships/image" Target="../media/image154.wmf"/><Relationship Id="rId81" Type="http://schemas.openxmlformats.org/officeDocument/2006/relationships/oleObject" Target="../embeddings/oleObject177.bin"/><Relationship Id="rId86" Type="http://schemas.openxmlformats.org/officeDocument/2006/relationships/image" Target="../media/image158.wmf"/><Relationship Id="rId94" Type="http://schemas.openxmlformats.org/officeDocument/2006/relationships/image" Target="../media/image80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140.bin"/><Relationship Id="rId13" Type="http://schemas.openxmlformats.org/officeDocument/2006/relationships/oleObject" Target="../embeddings/oleObject142.bin"/><Relationship Id="rId18" Type="http://schemas.openxmlformats.org/officeDocument/2006/relationships/image" Target="../media/image126.wmf"/><Relationship Id="rId39" Type="http://schemas.openxmlformats.org/officeDocument/2006/relationships/oleObject" Target="../embeddings/oleObject155.bin"/><Relationship Id="rId34" Type="http://schemas.openxmlformats.org/officeDocument/2006/relationships/image" Target="../media/image134.wmf"/><Relationship Id="rId50" Type="http://schemas.openxmlformats.org/officeDocument/2006/relationships/image" Target="../media/image141.wmf"/><Relationship Id="rId55" Type="http://schemas.openxmlformats.org/officeDocument/2006/relationships/oleObject" Target="../embeddings/oleObject164.bin"/><Relationship Id="rId76" Type="http://schemas.openxmlformats.org/officeDocument/2006/relationships/image" Target="../media/image153.wmf"/><Relationship Id="rId7" Type="http://schemas.openxmlformats.org/officeDocument/2006/relationships/oleObject" Target="../embeddings/oleObject139.bin"/><Relationship Id="rId71" Type="http://schemas.openxmlformats.org/officeDocument/2006/relationships/oleObject" Target="../embeddings/oleObject172.bin"/><Relationship Id="rId92" Type="http://schemas.openxmlformats.org/officeDocument/2006/relationships/image" Target="../media/image161.wmf"/><Relationship Id="rId2" Type="http://schemas.openxmlformats.org/officeDocument/2006/relationships/slideLayout" Target="../slideLayouts/slideLayout2.xml"/><Relationship Id="rId29" Type="http://schemas.openxmlformats.org/officeDocument/2006/relationships/oleObject" Target="../embeddings/oleObject150.bin"/><Relationship Id="rId24" Type="http://schemas.openxmlformats.org/officeDocument/2006/relationships/image" Target="../media/image129.wmf"/><Relationship Id="rId40" Type="http://schemas.openxmlformats.org/officeDocument/2006/relationships/image" Target="../media/image137.wmf"/><Relationship Id="rId45" Type="http://schemas.openxmlformats.org/officeDocument/2006/relationships/oleObject" Target="../embeddings/oleObject159.bin"/><Relationship Id="rId66" Type="http://schemas.openxmlformats.org/officeDocument/2006/relationships/image" Target="../media/image148.wmf"/><Relationship Id="rId87" Type="http://schemas.openxmlformats.org/officeDocument/2006/relationships/oleObject" Target="../embeddings/oleObject180.bin"/><Relationship Id="rId61" Type="http://schemas.openxmlformats.org/officeDocument/2006/relationships/oleObject" Target="../embeddings/oleObject167.bin"/><Relationship Id="rId82" Type="http://schemas.openxmlformats.org/officeDocument/2006/relationships/image" Target="../media/image156.wmf"/><Relationship Id="rId19" Type="http://schemas.openxmlformats.org/officeDocument/2006/relationships/oleObject" Target="../embeddings/oleObject145.bin"/><Relationship Id="rId14" Type="http://schemas.openxmlformats.org/officeDocument/2006/relationships/image" Target="../media/image124.wmf"/><Relationship Id="rId30" Type="http://schemas.openxmlformats.org/officeDocument/2006/relationships/image" Target="../media/image132.wmf"/><Relationship Id="rId35" Type="http://schemas.openxmlformats.org/officeDocument/2006/relationships/oleObject" Target="../embeddings/oleObject153.bin"/><Relationship Id="rId56" Type="http://schemas.openxmlformats.org/officeDocument/2006/relationships/image" Target="../media/image144.wmf"/><Relationship Id="rId77" Type="http://schemas.openxmlformats.org/officeDocument/2006/relationships/oleObject" Target="../embeddings/oleObject175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Požari i eksplozije</a:t>
            </a:r>
            <a:b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sr-Latn-RS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RAČUNSKE VEŽBE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Osnovne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akademske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studije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Zaštita na radu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Zaštita životne sredine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1752601" y="5257800"/>
            <a:ext cx="8915399" cy="112628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 zaštite na radu u Nišu</a:t>
            </a:r>
          </a:p>
          <a:p>
            <a:pPr algn="ctr"/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Školska godina: 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/202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jesenji </a:t>
            </a:r>
            <a:r>
              <a:rPr lang="sr-Latn-R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semestar</a:t>
            </a:r>
            <a:endParaRPr lang="sr-Latn-R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572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7. </a:t>
            </a:r>
            <a:r>
              <a:rPr lang="en-US" sz="1400" dirty="0" err="1"/>
              <a:t>Odrediti</a:t>
            </a:r>
            <a:r>
              <a:rPr lang="en-US" sz="1400" dirty="0"/>
              <a:t> </a:t>
            </a:r>
            <a:r>
              <a:rPr lang="en-US" sz="1400" dirty="0" err="1"/>
              <a:t>pritisak</a:t>
            </a:r>
            <a:r>
              <a:rPr lang="en-US" sz="1400" dirty="0"/>
              <a:t> </a:t>
            </a:r>
            <a:r>
              <a:rPr lang="en-US" sz="1400" dirty="0" err="1"/>
              <a:t>eksplozije</a:t>
            </a:r>
            <a:r>
              <a:rPr lang="en-US" sz="1400" dirty="0"/>
              <a:t> </a:t>
            </a:r>
            <a:r>
              <a:rPr lang="en-US" sz="1400" dirty="0" err="1"/>
              <a:t>pri</a:t>
            </a:r>
            <a:r>
              <a:rPr lang="en-US" sz="1400" dirty="0"/>
              <a:t> </a:t>
            </a:r>
            <a:r>
              <a:rPr lang="en-US" sz="1400" dirty="0" err="1"/>
              <a:t>eksplozivnom</a:t>
            </a:r>
            <a:r>
              <a:rPr lang="en-US" sz="1400" dirty="0"/>
              <a:t> </a:t>
            </a:r>
            <a:r>
              <a:rPr lang="en-US" sz="1400" dirty="0" err="1"/>
              <a:t>sagorevanju</a:t>
            </a:r>
            <a:r>
              <a:rPr lang="en-US" sz="1400" dirty="0"/>
              <a:t> </a:t>
            </a:r>
            <a:r>
              <a:rPr lang="en-US" sz="1400" dirty="0" err="1" smtClean="0"/>
              <a:t>stehiometrijske</a:t>
            </a:r>
            <a:r>
              <a:rPr lang="sr-Latn-RS" sz="1400" dirty="0" smtClean="0"/>
              <a:t> </a:t>
            </a:r>
            <a:r>
              <a:rPr lang="en-US" sz="1400" dirty="0" err="1" smtClean="0"/>
              <a:t>smeše</a:t>
            </a:r>
            <a:r>
              <a:rPr lang="en-US" sz="1400" dirty="0" smtClean="0"/>
              <a:t> </a:t>
            </a:r>
            <a:r>
              <a:rPr lang="en-US" sz="1400" dirty="0" err="1"/>
              <a:t>metana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vodonika</a:t>
            </a:r>
            <a:r>
              <a:rPr lang="en-US" sz="1400" dirty="0"/>
              <a:t> </a:t>
            </a:r>
            <a:r>
              <a:rPr lang="en-US" sz="1400" dirty="0" err="1"/>
              <a:t>sa</a:t>
            </a:r>
            <a:r>
              <a:rPr lang="en-US" sz="1400" dirty="0"/>
              <a:t> </a:t>
            </a:r>
            <a:r>
              <a:rPr lang="en-US" sz="1400" dirty="0" err="1"/>
              <a:t>vazduhom</a:t>
            </a:r>
            <a:r>
              <a:rPr lang="en-US" sz="1400" dirty="0"/>
              <a:t> u </a:t>
            </a:r>
            <a:r>
              <a:rPr lang="en-US" sz="1400" dirty="0" err="1"/>
              <a:t>količini</a:t>
            </a:r>
            <a:r>
              <a:rPr lang="en-US" sz="1400" dirty="0"/>
              <a:t> od </a:t>
            </a:r>
            <a:r>
              <a:rPr lang="en-US" sz="1400" dirty="0" err="1"/>
              <a:t>m</a:t>
            </a:r>
            <a:r>
              <a:rPr lang="en-US" sz="1400" baseline="-25000" dirty="0" err="1"/>
              <a:t>s</a:t>
            </a:r>
            <a:r>
              <a:rPr lang="en-US" sz="1400" dirty="0"/>
              <a:t> = 1 [kg], </a:t>
            </a:r>
            <a:r>
              <a:rPr lang="en-US" sz="1400" dirty="0" err="1"/>
              <a:t>ako</a:t>
            </a:r>
            <a:r>
              <a:rPr lang="en-US" sz="1400" dirty="0"/>
              <a:t> </a:t>
            </a:r>
            <a:r>
              <a:rPr lang="en-US" sz="1400" dirty="0" err="1" smtClean="0"/>
              <a:t>početni</a:t>
            </a:r>
            <a:r>
              <a:rPr lang="sr-Latn-RS" sz="1400" dirty="0" smtClean="0"/>
              <a:t> </a:t>
            </a:r>
            <a:r>
              <a:rPr lang="en-US" sz="1400" dirty="0" err="1" smtClean="0"/>
              <a:t>pritisak</a:t>
            </a:r>
            <a:r>
              <a:rPr lang="en-US" sz="1400" dirty="0" smtClean="0"/>
              <a:t> </a:t>
            </a:r>
            <a:r>
              <a:rPr lang="en-US" sz="1400" dirty="0" err="1"/>
              <a:t>smeše</a:t>
            </a:r>
            <a:r>
              <a:rPr lang="en-US" sz="1400" dirty="0"/>
              <a:t> </a:t>
            </a:r>
            <a:r>
              <a:rPr lang="en-US" sz="1400" dirty="0" err="1"/>
              <a:t>iznosi</a:t>
            </a:r>
            <a:r>
              <a:rPr lang="en-US" sz="1400" dirty="0"/>
              <a:t> </a:t>
            </a:r>
            <a:r>
              <a:rPr lang="en-US" sz="1400" dirty="0" err="1"/>
              <a:t>p</a:t>
            </a:r>
            <a:r>
              <a:rPr lang="en-US" sz="1400" baseline="-25000" dirty="0" err="1"/>
              <a:t>o</a:t>
            </a:r>
            <a:r>
              <a:rPr lang="en-US" sz="1400" dirty="0"/>
              <a:t> = 101325 [Pa] a </a:t>
            </a:r>
            <a:r>
              <a:rPr lang="en-US" sz="1400" dirty="0" err="1"/>
              <a:t>početna</a:t>
            </a:r>
            <a:r>
              <a:rPr lang="en-US" sz="1400" dirty="0"/>
              <a:t> </a:t>
            </a:r>
            <a:r>
              <a:rPr lang="en-US" sz="1400" dirty="0" err="1"/>
              <a:t>temperatura</a:t>
            </a:r>
            <a:r>
              <a:rPr lang="en-US" sz="1400" dirty="0"/>
              <a:t> t</a:t>
            </a:r>
            <a:r>
              <a:rPr lang="en-US" sz="1400" baseline="-25000" dirty="0"/>
              <a:t>o</a:t>
            </a:r>
            <a:r>
              <a:rPr lang="en-US" sz="1400" dirty="0"/>
              <a:t> = 18 [</a:t>
            </a:r>
            <a:r>
              <a:rPr lang="en-US" sz="1400" baseline="30000" dirty="0" err="1"/>
              <a:t>o</a:t>
            </a:r>
            <a:r>
              <a:rPr lang="en-US" sz="1400" dirty="0" err="1"/>
              <a:t>C</a:t>
            </a:r>
            <a:r>
              <a:rPr lang="en-US" sz="1400" dirty="0"/>
              <a:t>].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502062"/>
              </p:ext>
            </p:extLst>
          </p:nvPr>
        </p:nvGraphicFramePr>
        <p:xfrm>
          <a:off x="114562" y="552560"/>
          <a:ext cx="6572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49" name="Equation" r:id="rId3" imgW="660400" imgH="228600" progId="Equation.3">
                  <p:embed/>
                </p:oleObj>
              </mc:Choice>
              <mc:Fallback>
                <p:oleObj name="Equation" r:id="rId3" imgW="660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562" y="552560"/>
                        <a:ext cx="6572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8593988"/>
              </p:ext>
            </p:extLst>
          </p:nvPr>
        </p:nvGraphicFramePr>
        <p:xfrm>
          <a:off x="976574" y="552560"/>
          <a:ext cx="10572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0" name="Equation" r:id="rId5" imgW="1054100" imgH="228600" progId="Equation.3">
                  <p:embed/>
                </p:oleObj>
              </mc:Choice>
              <mc:Fallback>
                <p:oleObj name="Equation" r:id="rId5" imgW="10541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574" y="552560"/>
                        <a:ext cx="105727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8492274"/>
              </p:ext>
            </p:extLst>
          </p:nvPr>
        </p:nvGraphicFramePr>
        <p:xfrm>
          <a:off x="2263775" y="542925"/>
          <a:ext cx="6826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1" name="Equation" r:id="rId7" imgW="685800" imgH="241200" progId="Equation.3">
                  <p:embed/>
                </p:oleObj>
              </mc:Choice>
              <mc:Fallback>
                <p:oleObj name="Equation" r:id="rId7" imgW="6858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3775" y="542925"/>
                        <a:ext cx="6826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714850"/>
              </p:ext>
            </p:extLst>
          </p:nvPr>
        </p:nvGraphicFramePr>
        <p:xfrm>
          <a:off x="3176848" y="552560"/>
          <a:ext cx="419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2" name="Equation" r:id="rId9" imgW="419100" imgH="228600" progId="Equation.3">
                  <p:embed/>
                </p:oleObj>
              </mc:Choice>
              <mc:Fallback>
                <p:oleObj name="Equation" r:id="rId9" imgW="4191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848" y="552560"/>
                        <a:ext cx="419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4751202"/>
              </p:ext>
            </p:extLst>
          </p:nvPr>
        </p:nvGraphicFramePr>
        <p:xfrm>
          <a:off x="165100" y="1133869"/>
          <a:ext cx="3597276" cy="258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3" name="Equation" r:id="rId11" imgW="3047760" imgH="215640" progId="Equation.3">
                  <p:embed/>
                </p:oleObj>
              </mc:Choice>
              <mc:Fallback>
                <p:oleObj name="Equation" r:id="rId11" imgW="30477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" y="1133869"/>
                        <a:ext cx="3597276" cy="2587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0" y="810500"/>
            <a:ext cx="46842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Osnovna </a:t>
            </a:r>
            <a:r>
              <a:rPr kumimoji="0" lang="sr-Latn-R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stehiometrijska</a:t>
            </a: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jednačina smeše ugljene prašine sa vazduhom: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9160" y="1404942"/>
            <a:ext cx="23455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 smtClean="0"/>
              <a:t>Masa</a:t>
            </a:r>
            <a:r>
              <a:rPr lang="en-US" sz="1200" dirty="0" smtClean="0"/>
              <a:t> </a:t>
            </a:r>
            <a:r>
              <a:rPr lang="en-US" sz="1200" dirty="0" err="1" smtClean="0"/>
              <a:t>smeše</a:t>
            </a:r>
            <a:r>
              <a:rPr lang="en-US" sz="1200" dirty="0" smtClean="0"/>
              <a:t> </a:t>
            </a:r>
            <a:r>
              <a:rPr lang="en-US" sz="1200" dirty="0" err="1"/>
              <a:t>reaktanata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produkata</a:t>
            </a:r>
            <a:endParaRPr lang="en-US" sz="1200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7793820"/>
              </p:ext>
            </p:extLst>
          </p:nvPr>
        </p:nvGraphicFramePr>
        <p:xfrm>
          <a:off x="165100" y="1706952"/>
          <a:ext cx="3040063" cy="24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4" name="Equation" r:id="rId13" imgW="2717640" imgH="215640" progId="Equation.3">
                  <p:embed/>
                </p:oleObj>
              </mc:Choice>
              <mc:Fallback>
                <p:oleObj name="Equation" r:id="rId13" imgW="27176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" y="1706952"/>
                        <a:ext cx="3040063" cy="242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3495845"/>
              </p:ext>
            </p:extLst>
          </p:nvPr>
        </p:nvGraphicFramePr>
        <p:xfrm>
          <a:off x="165100" y="1974850"/>
          <a:ext cx="255905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5" name="Equation" r:id="rId15" imgW="2286000" imgH="241200" progId="Equation.3">
                  <p:embed/>
                </p:oleObj>
              </mc:Choice>
              <mc:Fallback>
                <p:oleObj name="Equation" r:id="rId15" imgW="22860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" y="1974850"/>
                        <a:ext cx="2559050" cy="266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724667" y="374980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258" y="2332455"/>
            <a:ext cx="556841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1200" dirty="0" smtClean="0"/>
              <a:t>Broj </a:t>
            </a:r>
            <a:r>
              <a:rPr lang="nn-NO" sz="1200" dirty="0"/>
              <a:t>molova </a:t>
            </a:r>
            <a:r>
              <a:rPr lang="nn-NO" sz="1200" dirty="0" smtClean="0"/>
              <a:t>u </a:t>
            </a:r>
            <a:r>
              <a:rPr lang="nn-NO" sz="1200" dirty="0"/>
              <a:t>1 kg eksplozivne </a:t>
            </a:r>
            <a:r>
              <a:rPr lang="nn-NO" sz="1200" dirty="0" smtClean="0"/>
              <a:t>smeše </a:t>
            </a:r>
            <a:r>
              <a:rPr lang="nn-NO" sz="1200" b="1" dirty="0" smtClean="0">
                <a:solidFill>
                  <a:srgbClr val="FF0000"/>
                </a:solidFill>
              </a:rPr>
              <a:t>(za datu masu sme</a:t>
            </a:r>
            <a:r>
              <a:rPr lang="sr-Latn-RS" sz="1200" b="1" dirty="0" err="1" smtClean="0">
                <a:solidFill>
                  <a:srgbClr val="FF0000"/>
                </a:solidFill>
              </a:rPr>
              <a:t>še</a:t>
            </a:r>
            <a:r>
              <a:rPr lang="sr-Latn-RS" sz="1200" b="1" dirty="0" smtClean="0">
                <a:solidFill>
                  <a:srgbClr val="FF0000"/>
                </a:solidFill>
              </a:rPr>
              <a:t>)</a:t>
            </a:r>
            <a:r>
              <a:rPr lang="nn-NO" sz="1200" dirty="0" smtClean="0"/>
              <a:t>:</a:t>
            </a:r>
            <a:endParaRPr lang="en-US" sz="1200" dirty="0"/>
          </a:p>
        </p:txBody>
      </p:sp>
      <p:sp>
        <p:nvSpPr>
          <p:cNvPr id="18" name="TextBox 17"/>
          <p:cNvSpPr txBox="1"/>
          <p:nvPr/>
        </p:nvSpPr>
        <p:spPr>
          <a:xfrm>
            <a:off x="31286" y="2587544"/>
            <a:ext cx="2343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b="1" dirty="0" smtClean="0"/>
              <a:t>REAKTANTI</a:t>
            </a:r>
            <a:endParaRPr lang="en-US" sz="1400" b="1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587643"/>
              </p:ext>
            </p:extLst>
          </p:nvPr>
        </p:nvGraphicFramePr>
        <p:xfrm>
          <a:off x="140077" y="3619097"/>
          <a:ext cx="20955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6" name="Equation" r:id="rId17" imgW="2095200" imgH="241200" progId="Equation.3">
                  <p:embed/>
                </p:oleObj>
              </mc:Choice>
              <mc:Fallback>
                <p:oleObj name="Equation" r:id="rId17" imgW="20952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077" y="3619097"/>
                        <a:ext cx="20955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477912"/>
              </p:ext>
            </p:extLst>
          </p:nvPr>
        </p:nvGraphicFramePr>
        <p:xfrm>
          <a:off x="141288" y="3835400"/>
          <a:ext cx="16557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7" name="Equation" r:id="rId19" imgW="1650960" imgH="419040" progId="Equation.3">
                  <p:embed/>
                </p:oleObj>
              </mc:Choice>
              <mc:Fallback>
                <p:oleObj name="Equation" r:id="rId19" imgW="16509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8" y="3835400"/>
                        <a:ext cx="165576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7342"/>
              </p:ext>
            </p:extLst>
          </p:nvPr>
        </p:nvGraphicFramePr>
        <p:xfrm>
          <a:off x="161286" y="4326267"/>
          <a:ext cx="21875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8" name="Equation" r:id="rId21" imgW="2184120" imgH="241200" progId="Equation.3">
                  <p:embed/>
                </p:oleObj>
              </mc:Choice>
              <mc:Fallback>
                <p:oleObj name="Equation" r:id="rId21" imgW="21841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286" y="4326267"/>
                        <a:ext cx="21875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917438"/>
              </p:ext>
            </p:extLst>
          </p:nvPr>
        </p:nvGraphicFramePr>
        <p:xfrm>
          <a:off x="140077" y="4545147"/>
          <a:ext cx="16922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59" name="Equation" r:id="rId23" imgW="1688760" imgH="419040" progId="Equation.3">
                  <p:embed/>
                </p:oleObj>
              </mc:Choice>
              <mc:Fallback>
                <p:oleObj name="Equation" r:id="rId23" imgW="1688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077" y="4545147"/>
                        <a:ext cx="16922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2699657" y="2609454"/>
            <a:ext cx="2343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b="1" dirty="0" smtClean="0"/>
              <a:t>PRODUKTI</a:t>
            </a:r>
            <a:endParaRPr lang="en-US" sz="1400" b="1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374005"/>
              </p:ext>
            </p:extLst>
          </p:nvPr>
        </p:nvGraphicFramePr>
        <p:xfrm>
          <a:off x="2855913" y="2917825"/>
          <a:ext cx="2211387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0" name="Equation" r:id="rId25" imgW="2209680" imgH="241200" progId="Equation.3">
                  <p:embed/>
                </p:oleObj>
              </mc:Choice>
              <mc:Fallback>
                <p:oleObj name="Equation" r:id="rId25" imgW="22096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5913" y="2917825"/>
                        <a:ext cx="2211387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0833992"/>
              </p:ext>
            </p:extLst>
          </p:nvPr>
        </p:nvGraphicFramePr>
        <p:xfrm>
          <a:off x="2814638" y="3136900"/>
          <a:ext cx="16922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1" name="Equation" r:id="rId27" imgW="1688760" imgH="419040" progId="Equation.3">
                  <p:embed/>
                </p:oleObj>
              </mc:Choice>
              <mc:Fallback>
                <p:oleObj name="Equation" r:id="rId27" imgW="1688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4638" y="3136900"/>
                        <a:ext cx="16922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>
            <a:off x="33433" y="5594493"/>
            <a:ext cx="245309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Rectangle 28"/>
          <p:cNvSpPr/>
          <p:nvPr/>
        </p:nvSpPr>
        <p:spPr>
          <a:xfrm>
            <a:off x="86343" y="5668777"/>
            <a:ext cx="37705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/>
              <a:t>Broj</a:t>
            </a:r>
            <a:r>
              <a:rPr lang="en-US" sz="1200" dirty="0"/>
              <a:t> </a:t>
            </a:r>
            <a:r>
              <a:rPr lang="en-US" sz="1200" dirty="0" err="1"/>
              <a:t>molova</a:t>
            </a:r>
            <a:r>
              <a:rPr lang="en-US" sz="1200" dirty="0"/>
              <a:t> </a:t>
            </a:r>
            <a:r>
              <a:rPr lang="en-US" sz="1200" dirty="0" err="1"/>
              <a:t>stehiometrijske</a:t>
            </a:r>
            <a:r>
              <a:rPr lang="en-US" sz="1200" dirty="0"/>
              <a:t> </a:t>
            </a:r>
            <a:r>
              <a:rPr lang="en-US" sz="1200" dirty="0" err="1"/>
              <a:t>smeše</a:t>
            </a:r>
            <a:r>
              <a:rPr lang="en-US" sz="1200" dirty="0"/>
              <a:t> </a:t>
            </a:r>
            <a:r>
              <a:rPr lang="en-US" sz="1200" dirty="0" err="1"/>
              <a:t>reaktanata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produkata</a:t>
            </a:r>
            <a:endParaRPr lang="en-US" sz="1200" dirty="0"/>
          </a:p>
        </p:txBody>
      </p: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36923001"/>
              </p:ext>
            </p:extLst>
          </p:nvPr>
        </p:nvGraphicFramePr>
        <p:xfrm>
          <a:off x="86343" y="5972628"/>
          <a:ext cx="2970213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2" name="Equation" r:id="rId29" imgW="2971800" imgH="228600" progId="Equation.3">
                  <p:embed/>
                </p:oleObj>
              </mc:Choice>
              <mc:Fallback>
                <p:oleObj name="Equation" r:id="rId29" imgW="2971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43" y="5972628"/>
                        <a:ext cx="2970213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7040637"/>
              </p:ext>
            </p:extLst>
          </p:nvPr>
        </p:nvGraphicFramePr>
        <p:xfrm>
          <a:off x="86343" y="6245346"/>
          <a:ext cx="25685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3" name="Equation" r:id="rId31" imgW="2565360" imgH="241200" progId="Equation.3">
                  <p:embed/>
                </p:oleObj>
              </mc:Choice>
              <mc:Fallback>
                <p:oleObj name="Equation" r:id="rId31" imgW="25653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343" y="6245346"/>
                        <a:ext cx="25685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5559211"/>
              </p:ext>
            </p:extLst>
          </p:nvPr>
        </p:nvGraphicFramePr>
        <p:xfrm>
          <a:off x="127000" y="2953888"/>
          <a:ext cx="22479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4" name="Equation" r:id="rId33" imgW="2247840" imgH="241200" progId="Equation.3">
                  <p:embed/>
                </p:oleObj>
              </mc:Choice>
              <mc:Fallback>
                <p:oleObj name="Equation" r:id="rId33" imgW="22478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" y="2953888"/>
                        <a:ext cx="22479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192021"/>
              </p:ext>
            </p:extLst>
          </p:nvPr>
        </p:nvGraphicFramePr>
        <p:xfrm>
          <a:off x="141288" y="3159125"/>
          <a:ext cx="17049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5" name="Equation" r:id="rId35" imgW="1701720" imgH="419040" progId="Equation.3">
                  <p:embed/>
                </p:oleObj>
              </mc:Choice>
              <mc:Fallback>
                <p:oleObj name="Equation" r:id="rId35" imgW="17017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1288" y="3159125"/>
                        <a:ext cx="17049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8976239"/>
              </p:ext>
            </p:extLst>
          </p:nvPr>
        </p:nvGraphicFramePr>
        <p:xfrm>
          <a:off x="163513" y="4964113"/>
          <a:ext cx="22256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6" name="Equation" r:id="rId37" imgW="2222280" imgH="241200" progId="Equation.3">
                  <p:embed/>
                </p:oleObj>
              </mc:Choice>
              <mc:Fallback>
                <p:oleObj name="Equation" r:id="rId37" imgW="22222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513" y="4964113"/>
                        <a:ext cx="22256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127982"/>
              </p:ext>
            </p:extLst>
          </p:nvPr>
        </p:nvGraphicFramePr>
        <p:xfrm>
          <a:off x="127000" y="5186034"/>
          <a:ext cx="17938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7" name="Equation" r:id="rId39" imgW="1790640" imgH="419040" progId="Equation.3">
                  <p:embed/>
                </p:oleObj>
              </mc:Choice>
              <mc:Fallback>
                <p:oleObj name="Equation" r:id="rId39" imgW="17906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000" y="5186034"/>
                        <a:ext cx="17938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96605532"/>
              </p:ext>
            </p:extLst>
          </p:nvPr>
        </p:nvGraphicFramePr>
        <p:xfrm>
          <a:off x="2824163" y="3579813"/>
          <a:ext cx="2274887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8" name="Equation" r:id="rId41" imgW="2273040" imgH="241200" progId="Equation.3">
                  <p:embed/>
                </p:oleObj>
              </mc:Choice>
              <mc:Fallback>
                <p:oleObj name="Equation" r:id="rId41" imgW="22730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24163" y="3579813"/>
                        <a:ext cx="2274887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325637"/>
              </p:ext>
            </p:extLst>
          </p:nvPr>
        </p:nvGraphicFramePr>
        <p:xfrm>
          <a:off x="2808328" y="3791282"/>
          <a:ext cx="17176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69" name="Equation" r:id="rId43" imgW="1714320" imgH="419040" progId="Equation.3">
                  <p:embed/>
                </p:oleObj>
              </mc:Choice>
              <mc:Fallback>
                <p:oleObj name="Equation" r:id="rId43" imgW="17143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8328" y="3791282"/>
                        <a:ext cx="17176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1425984"/>
              </p:ext>
            </p:extLst>
          </p:nvPr>
        </p:nvGraphicFramePr>
        <p:xfrm>
          <a:off x="2840275" y="4223743"/>
          <a:ext cx="22256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0" name="Equation" r:id="rId45" imgW="2222280" imgH="241200" progId="Equation.3">
                  <p:embed/>
                </p:oleObj>
              </mc:Choice>
              <mc:Fallback>
                <p:oleObj name="Equation" r:id="rId45" imgW="22222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0275" y="4223743"/>
                        <a:ext cx="22256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3883831"/>
              </p:ext>
            </p:extLst>
          </p:nvPr>
        </p:nvGraphicFramePr>
        <p:xfrm>
          <a:off x="2803762" y="4445664"/>
          <a:ext cx="17938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1" name="Equation" r:id="rId46" imgW="1790640" imgH="419040" progId="Equation.3">
                  <p:embed/>
                </p:oleObj>
              </mc:Choice>
              <mc:Fallback>
                <p:oleObj name="Equation" r:id="rId46" imgW="17906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3762" y="4445664"/>
                        <a:ext cx="17938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4" name="Straight Connector 43"/>
          <p:cNvCxnSpPr/>
          <p:nvPr/>
        </p:nvCxnSpPr>
        <p:spPr>
          <a:xfrm>
            <a:off x="5213019" y="552560"/>
            <a:ext cx="0" cy="626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5147030" y="509902"/>
            <a:ext cx="325441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 smtClean="0"/>
              <a:t>Ukupna</a:t>
            </a:r>
            <a:r>
              <a:rPr lang="en-US" sz="1200" dirty="0" smtClean="0"/>
              <a:t> </a:t>
            </a:r>
            <a:r>
              <a:rPr lang="en-US" sz="1200" dirty="0" err="1"/>
              <a:t>toplota</a:t>
            </a:r>
            <a:r>
              <a:rPr lang="en-US" sz="1200" dirty="0"/>
              <a:t> </a:t>
            </a:r>
            <a:r>
              <a:rPr lang="en-US" sz="1200" dirty="0" err="1"/>
              <a:t>obrazovanja</a:t>
            </a:r>
            <a:r>
              <a:rPr lang="en-US" sz="1200" dirty="0"/>
              <a:t> </a:t>
            </a:r>
            <a:r>
              <a:rPr lang="en-US" sz="1200" dirty="0" err="1"/>
              <a:t>produkata</a:t>
            </a:r>
            <a:r>
              <a:rPr lang="en-US" sz="1200" dirty="0"/>
              <a:t> </a:t>
            </a:r>
            <a:r>
              <a:rPr lang="en-US" sz="1200" dirty="0" err="1"/>
              <a:t>eksplozije</a:t>
            </a:r>
            <a:endParaRPr lang="en-US" sz="1200" dirty="0"/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84118836"/>
              </p:ext>
            </p:extLst>
          </p:nvPr>
        </p:nvGraphicFramePr>
        <p:xfrm>
          <a:off x="5286015" y="822325"/>
          <a:ext cx="3344863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2" name="Equation" r:id="rId47" imgW="3340080" imgH="241200" progId="Equation.3">
                  <p:embed/>
                </p:oleObj>
              </mc:Choice>
              <mc:Fallback>
                <p:oleObj name="Equation" r:id="rId47" imgW="33400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015" y="822325"/>
                        <a:ext cx="3344863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2742420"/>
              </p:ext>
            </p:extLst>
          </p:nvPr>
        </p:nvGraphicFramePr>
        <p:xfrm>
          <a:off x="5298282" y="1299838"/>
          <a:ext cx="22828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3" name="Equation" r:id="rId49" imgW="2286000" imgH="241200" progId="Equation.3">
                  <p:embed/>
                </p:oleObj>
              </mc:Choice>
              <mc:Fallback>
                <p:oleObj name="Equation" r:id="rId49" imgW="22860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8282" y="1299838"/>
                        <a:ext cx="22828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9" name="Straight Connector 48"/>
          <p:cNvCxnSpPr/>
          <p:nvPr/>
        </p:nvCxnSpPr>
        <p:spPr>
          <a:xfrm>
            <a:off x="5287925" y="1758618"/>
            <a:ext cx="245309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Rectangle 49"/>
          <p:cNvSpPr/>
          <p:nvPr/>
        </p:nvSpPr>
        <p:spPr>
          <a:xfrm>
            <a:off x="6091126" y="1744619"/>
            <a:ext cx="1936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Σ</a:t>
            </a:r>
            <a:r>
              <a:rPr lang="en-US" dirty="0" err="1" smtClean="0"/>
              <a:t>Q</a:t>
            </a:r>
            <a:r>
              <a:rPr lang="en-US" baseline="-25000" dirty="0" err="1" smtClean="0"/>
              <a:t>p</a:t>
            </a:r>
            <a:r>
              <a:rPr lang="en-US" dirty="0" smtClean="0"/>
              <a:t> </a:t>
            </a:r>
            <a:r>
              <a:rPr lang="en-US" dirty="0"/>
              <a:t>= 3092,758</a:t>
            </a:r>
            <a:r>
              <a:rPr lang="en-US" dirty="0" smtClean="0"/>
              <a:t> </a:t>
            </a:r>
            <a:r>
              <a:rPr lang="en-US" dirty="0"/>
              <a:t>kJ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498545" y="504161"/>
            <a:ext cx="379447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 smtClean="0"/>
              <a:t>Ukupna</a:t>
            </a:r>
            <a:r>
              <a:rPr lang="en-US" sz="1200" dirty="0" smtClean="0"/>
              <a:t> </a:t>
            </a:r>
            <a:r>
              <a:rPr lang="en-US" sz="1200" dirty="0" err="1"/>
              <a:t>toplota</a:t>
            </a:r>
            <a:r>
              <a:rPr lang="en-US" sz="1200" dirty="0"/>
              <a:t> </a:t>
            </a:r>
            <a:r>
              <a:rPr lang="en-US" sz="1200" dirty="0" err="1"/>
              <a:t>obrazovanja</a:t>
            </a:r>
            <a:r>
              <a:rPr lang="en-US" sz="1200" dirty="0"/>
              <a:t> </a:t>
            </a:r>
            <a:r>
              <a:rPr lang="en-US" sz="1200" dirty="0" err="1"/>
              <a:t>reaktanata</a:t>
            </a:r>
            <a:r>
              <a:rPr lang="en-US" sz="1200" dirty="0"/>
              <a:t> </a:t>
            </a:r>
            <a:r>
              <a:rPr lang="en-US" sz="1200" dirty="0" err="1"/>
              <a:t>eksplozivne</a:t>
            </a:r>
            <a:r>
              <a:rPr lang="en-US" sz="1200" dirty="0"/>
              <a:t> </a:t>
            </a:r>
            <a:r>
              <a:rPr lang="en-US" sz="1200" dirty="0" err="1"/>
              <a:t>smeše</a:t>
            </a:r>
            <a:endParaRPr lang="en-US" sz="1200" dirty="0"/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5946226"/>
              </p:ext>
            </p:extLst>
          </p:nvPr>
        </p:nvGraphicFramePr>
        <p:xfrm>
          <a:off x="8793993" y="1060276"/>
          <a:ext cx="229235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4" name="Equation" r:id="rId51" imgW="2298600" imgH="241200" progId="Equation.3">
                  <p:embed/>
                </p:oleObj>
              </mc:Choice>
              <mc:Fallback>
                <p:oleObj name="Equation" r:id="rId51" imgW="22986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3993" y="1060276"/>
                        <a:ext cx="229235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Object 5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931395"/>
              </p:ext>
            </p:extLst>
          </p:nvPr>
        </p:nvGraphicFramePr>
        <p:xfrm>
          <a:off x="8793993" y="1293617"/>
          <a:ext cx="2093913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5" name="Equation" r:id="rId53" imgW="2095200" imgH="241200" progId="Equation.3">
                  <p:embed/>
                </p:oleObj>
              </mc:Choice>
              <mc:Fallback>
                <p:oleObj name="Equation" r:id="rId53" imgW="20952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3993" y="1293617"/>
                        <a:ext cx="2093913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5" name="Rectangle 54"/>
          <p:cNvSpPr/>
          <p:nvPr/>
        </p:nvSpPr>
        <p:spPr>
          <a:xfrm>
            <a:off x="9551969" y="1757000"/>
            <a:ext cx="179568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Σ</a:t>
            </a:r>
            <a:r>
              <a:rPr lang="en-US" dirty="0" smtClean="0"/>
              <a:t>Q</a:t>
            </a:r>
            <a:r>
              <a:rPr lang="sr-Latn-RS" baseline="-25000" dirty="0"/>
              <a:t>r</a:t>
            </a:r>
            <a:r>
              <a:rPr lang="en-US" dirty="0" smtClean="0"/>
              <a:t> </a:t>
            </a:r>
            <a:r>
              <a:rPr lang="en-US" dirty="0"/>
              <a:t>= 205,087</a:t>
            </a:r>
            <a:r>
              <a:rPr lang="en-US" dirty="0" smtClean="0"/>
              <a:t> </a:t>
            </a:r>
            <a:r>
              <a:rPr lang="en-US" dirty="0"/>
              <a:t>kJ</a:t>
            </a:r>
          </a:p>
        </p:txBody>
      </p:sp>
      <p:cxnSp>
        <p:nvCxnSpPr>
          <p:cNvPr id="56" name="Straight Connector 55"/>
          <p:cNvCxnSpPr/>
          <p:nvPr/>
        </p:nvCxnSpPr>
        <p:spPr>
          <a:xfrm>
            <a:off x="8865595" y="1744619"/>
            <a:ext cx="245309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2298611"/>
              </p:ext>
            </p:extLst>
          </p:nvPr>
        </p:nvGraphicFramePr>
        <p:xfrm>
          <a:off x="5275263" y="1047750"/>
          <a:ext cx="3370262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6" name="Equation" r:id="rId55" imgW="3365280" imgH="241200" progId="Equation.3">
                  <p:embed/>
                </p:oleObj>
              </mc:Choice>
              <mc:Fallback>
                <p:oleObj name="Equation" r:id="rId55" imgW="33652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5263" y="1047750"/>
                        <a:ext cx="3370262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" name="Object 5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1373936"/>
              </p:ext>
            </p:extLst>
          </p:nvPr>
        </p:nvGraphicFramePr>
        <p:xfrm>
          <a:off x="8793993" y="822325"/>
          <a:ext cx="32035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7" name="Equation" r:id="rId57" imgW="3213000" imgH="241200" progId="Equation.3">
                  <p:embed/>
                </p:oleObj>
              </mc:Choice>
              <mc:Fallback>
                <p:oleObj name="Equation" r:id="rId57" imgW="32130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3993" y="822325"/>
                        <a:ext cx="32035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241918"/>
              </p:ext>
            </p:extLst>
          </p:nvPr>
        </p:nvGraphicFramePr>
        <p:xfrm>
          <a:off x="8793993" y="1526784"/>
          <a:ext cx="22828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8" name="Equation" r:id="rId59" imgW="2286000" imgH="241200" progId="Equation.3">
                  <p:embed/>
                </p:oleObj>
              </mc:Choice>
              <mc:Fallback>
                <p:oleObj name="Equation" r:id="rId59" imgW="22860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3993" y="1526784"/>
                        <a:ext cx="22828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" name="Rectangle 59"/>
          <p:cNvSpPr/>
          <p:nvPr/>
        </p:nvSpPr>
        <p:spPr>
          <a:xfrm>
            <a:off x="5308799" y="2088426"/>
            <a:ext cx="21911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err="1"/>
              <a:t>Količina</a:t>
            </a:r>
            <a:r>
              <a:rPr lang="en-US" sz="1200" dirty="0"/>
              <a:t> </a:t>
            </a:r>
            <a:r>
              <a:rPr lang="en-US" sz="1200" dirty="0" err="1"/>
              <a:t>oslobođene</a:t>
            </a:r>
            <a:r>
              <a:rPr lang="en-US" sz="1200" dirty="0"/>
              <a:t> </a:t>
            </a:r>
            <a:r>
              <a:rPr lang="en-US" sz="1200" dirty="0" err="1"/>
              <a:t>toplote</a:t>
            </a:r>
            <a:r>
              <a:rPr lang="en-US" sz="1200" dirty="0"/>
              <a:t> </a:t>
            </a:r>
            <a:r>
              <a:rPr lang="en-US" sz="1200" dirty="0" err="1"/>
              <a:t>pri</a:t>
            </a:r>
            <a:r>
              <a:rPr lang="en-US" sz="1200" dirty="0"/>
              <a:t> </a:t>
            </a:r>
            <a:r>
              <a:rPr lang="en-US" sz="1200" dirty="0" err="1"/>
              <a:t>sagorevanju</a:t>
            </a:r>
            <a:r>
              <a:rPr lang="en-US" sz="1200" dirty="0"/>
              <a:t> </a:t>
            </a:r>
            <a:r>
              <a:rPr lang="sr-Latn-RS" sz="1200" dirty="0" smtClean="0"/>
              <a:t>1 kg</a:t>
            </a:r>
            <a:r>
              <a:rPr lang="en-US" sz="1200" dirty="0" smtClean="0"/>
              <a:t> </a:t>
            </a:r>
            <a:r>
              <a:rPr lang="en-US" sz="1200" dirty="0" err="1"/>
              <a:t>eksplozivne</a:t>
            </a:r>
            <a:r>
              <a:rPr lang="en-US" sz="1200" dirty="0"/>
              <a:t> </a:t>
            </a:r>
            <a:r>
              <a:rPr lang="en-US" sz="1200" dirty="0" err="1"/>
              <a:t>smeše</a:t>
            </a:r>
            <a:endParaRPr lang="en-US" sz="1200" dirty="0"/>
          </a:p>
        </p:txBody>
      </p:sp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2231269"/>
              </p:ext>
            </p:extLst>
          </p:nvPr>
        </p:nvGraphicFramePr>
        <p:xfrm>
          <a:off x="7839739" y="2306073"/>
          <a:ext cx="838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79" name="Equation" r:id="rId61" imgW="838080" imgH="241200" progId="Equation.3">
                  <p:embed/>
                </p:oleObj>
              </mc:Choice>
              <mc:Fallback>
                <p:oleObj name="Equation" r:id="rId61" imgW="83808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2"/>
                      <a:stretch>
                        <a:fillRect/>
                      </a:stretch>
                    </p:blipFill>
                    <p:spPr>
                      <a:xfrm>
                        <a:off x="7839739" y="2306073"/>
                        <a:ext cx="838200" cy="241300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2463655"/>
              </p:ext>
            </p:extLst>
          </p:nvPr>
        </p:nvGraphicFramePr>
        <p:xfrm>
          <a:off x="9048750" y="2305050"/>
          <a:ext cx="2760663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0" name="Equation" r:id="rId63" imgW="2514600" imgH="215640" progId="Equation.3">
                  <p:embed/>
                </p:oleObj>
              </mc:Choice>
              <mc:Fallback>
                <p:oleObj name="Equation" r:id="rId63" imgW="25146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0" y="2305050"/>
                        <a:ext cx="2760663" cy="219075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3" name="Straight Connector 62"/>
          <p:cNvCxnSpPr/>
          <p:nvPr/>
        </p:nvCxnSpPr>
        <p:spPr>
          <a:xfrm>
            <a:off x="5213018" y="2697051"/>
            <a:ext cx="69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8161589"/>
              </p:ext>
            </p:extLst>
          </p:nvPr>
        </p:nvGraphicFramePr>
        <p:xfrm>
          <a:off x="5299075" y="3040063"/>
          <a:ext cx="2528888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1" name="Equation" r:id="rId65" imgW="2387520" imgH="215640" progId="Equation.3">
                  <p:embed/>
                </p:oleObj>
              </mc:Choice>
              <mc:Fallback>
                <p:oleObj name="Equation" r:id="rId65" imgW="23875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9075" y="3040063"/>
                        <a:ext cx="2528888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8090688"/>
              </p:ext>
            </p:extLst>
          </p:nvPr>
        </p:nvGraphicFramePr>
        <p:xfrm>
          <a:off x="5308600" y="3565525"/>
          <a:ext cx="241935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2" name="Equation" r:id="rId67" imgW="2311200" imgH="215640" progId="Equation.3">
                  <p:embed/>
                </p:oleObj>
              </mc:Choice>
              <mc:Fallback>
                <p:oleObj name="Equation" r:id="rId67" imgW="23112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3565525"/>
                        <a:ext cx="2419350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8450941"/>
              </p:ext>
            </p:extLst>
          </p:nvPr>
        </p:nvGraphicFramePr>
        <p:xfrm>
          <a:off x="5302250" y="3826769"/>
          <a:ext cx="31527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3" name="Equation" r:id="rId69" imgW="3149280" imgH="241200" progId="Equation.3">
                  <p:embed/>
                </p:oleObj>
              </mc:Choice>
              <mc:Fallback>
                <p:oleObj name="Equation" r:id="rId69" imgW="31492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2250" y="3826769"/>
                        <a:ext cx="31527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Rectangle 354"/>
          <p:cNvSpPr>
            <a:spLocks noChangeArrowheads="1"/>
          </p:cNvSpPr>
          <p:nvPr/>
        </p:nvSpPr>
        <p:spPr bwMode="auto">
          <a:xfrm>
            <a:off x="5239636" y="2762883"/>
            <a:ext cx="11272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Za t = 2600 </a:t>
            </a:r>
            <a:r>
              <a:rPr kumimoji="0" lang="sr-Latn-RS" sz="12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</a:t>
            </a:r>
            <a:r>
              <a:rPr kumimoji="0" lang="sr-Latn-R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71" name="Rectangle 354"/>
          <p:cNvSpPr>
            <a:spLocks noChangeArrowheads="1"/>
          </p:cNvSpPr>
          <p:nvPr/>
        </p:nvSpPr>
        <p:spPr bwMode="auto">
          <a:xfrm>
            <a:off x="5235854" y="4291346"/>
            <a:ext cx="11272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Za t = 2400 </a:t>
            </a:r>
            <a:r>
              <a:rPr kumimoji="0" lang="sr-Latn-RS" sz="12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</a:t>
            </a:r>
            <a:r>
              <a:rPr kumimoji="0" lang="sr-Latn-R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2" name="Object 7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404926"/>
              </p:ext>
            </p:extLst>
          </p:nvPr>
        </p:nvGraphicFramePr>
        <p:xfrm>
          <a:off x="5318125" y="3314700"/>
          <a:ext cx="2474913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4" name="Equation" r:id="rId71" imgW="2336760" imgH="215640" progId="Equation.3">
                  <p:embed/>
                </p:oleObj>
              </mc:Choice>
              <mc:Fallback>
                <p:oleObj name="Equation" r:id="rId71" imgW="23367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125" y="3314700"/>
                        <a:ext cx="2474913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470911"/>
              </p:ext>
            </p:extLst>
          </p:nvPr>
        </p:nvGraphicFramePr>
        <p:xfrm>
          <a:off x="5314950" y="4579938"/>
          <a:ext cx="2516188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5" name="Equation" r:id="rId73" imgW="2374560" imgH="215640" progId="Equation.3">
                  <p:embed/>
                </p:oleObj>
              </mc:Choice>
              <mc:Fallback>
                <p:oleObj name="Equation" r:id="rId73" imgW="23745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950" y="4579938"/>
                        <a:ext cx="2516188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8706304"/>
              </p:ext>
            </p:extLst>
          </p:nvPr>
        </p:nvGraphicFramePr>
        <p:xfrm>
          <a:off x="5318125" y="5105511"/>
          <a:ext cx="241935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6" name="Equation" r:id="rId75" imgW="2311200" imgH="215640" progId="Equation.3">
                  <p:embed/>
                </p:oleObj>
              </mc:Choice>
              <mc:Fallback>
                <p:oleObj name="Equation" r:id="rId75" imgW="23112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8125" y="5105511"/>
                        <a:ext cx="2419350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617925"/>
              </p:ext>
            </p:extLst>
          </p:nvPr>
        </p:nvGraphicFramePr>
        <p:xfrm>
          <a:off x="5308600" y="5376863"/>
          <a:ext cx="31400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7" name="Equation" r:id="rId77" imgW="3136680" imgH="241200" progId="Equation.3">
                  <p:embed/>
                </p:oleObj>
              </mc:Choice>
              <mc:Fallback>
                <p:oleObj name="Equation" r:id="rId77" imgW="31366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8600" y="5376863"/>
                        <a:ext cx="31400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11335776"/>
              </p:ext>
            </p:extLst>
          </p:nvPr>
        </p:nvGraphicFramePr>
        <p:xfrm>
          <a:off x="5327650" y="4854686"/>
          <a:ext cx="2474913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8" name="Equation" r:id="rId79" imgW="2336760" imgH="215640" progId="Equation.3">
                  <p:embed/>
                </p:oleObj>
              </mc:Choice>
              <mc:Fallback>
                <p:oleObj name="Equation" r:id="rId79" imgW="23367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7650" y="4854686"/>
                        <a:ext cx="2474913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92310256"/>
              </p:ext>
            </p:extLst>
          </p:nvPr>
        </p:nvGraphicFramePr>
        <p:xfrm>
          <a:off x="9174163" y="2906746"/>
          <a:ext cx="22447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89" name="Equation" r:id="rId81" imgW="2019240" imgH="431640" progId="Equation.3">
                  <p:embed/>
                </p:oleObj>
              </mc:Choice>
              <mc:Fallback>
                <p:oleObj name="Equation" r:id="rId81" imgW="20192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4163" y="2906746"/>
                        <a:ext cx="2244725" cy="434975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9" name="Straight Connector 78"/>
          <p:cNvCxnSpPr/>
          <p:nvPr/>
        </p:nvCxnSpPr>
        <p:spPr>
          <a:xfrm>
            <a:off x="8564468" y="2706477"/>
            <a:ext cx="0" cy="4068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0" name="Object 7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267855"/>
              </p:ext>
            </p:extLst>
          </p:nvPr>
        </p:nvGraphicFramePr>
        <p:xfrm>
          <a:off x="8783638" y="3689383"/>
          <a:ext cx="23987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0" name="Equation" r:id="rId83" imgW="2361960" imgH="393480" progId="Equation.3">
                  <p:embed/>
                </p:oleObj>
              </mc:Choice>
              <mc:Fallback>
                <p:oleObj name="Equation" r:id="rId83" imgW="23619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3638" y="3689383"/>
                        <a:ext cx="2398712" cy="390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" name="Object 8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6113220"/>
              </p:ext>
            </p:extLst>
          </p:nvPr>
        </p:nvGraphicFramePr>
        <p:xfrm>
          <a:off x="8774113" y="4146550"/>
          <a:ext cx="30448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1" name="Equation" r:id="rId85" imgW="3047760" imgH="419040" progId="Equation.3">
                  <p:embed/>
                </p:oleObj>
              </mc:Choice>
              <mc:Fallback>
                <p:oleObj name="Equation" r:id="rId85" imgW="30477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4113" y="4146550"/>
                        <a:ext cx="30448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" name="Object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7045666"/>
              </p:ext>
            </p:extLst>
          </p:nvPr>
        </p:nvGraphicFramePr>
        <p:xfrm>
          <a:off x="8734424" y="4632325"/>
          <a:ext cx="24479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2" name="Equation" r:id="rId87" imgW="2184120" imgH="228600" progId="Equation.3">
                  <p:embed/>
                </p:oleObj>
              </mc:Choice>
              <mc:Fallback>
                <p:oleObj name="Equation" r:id="rId87" imgW="21841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34424" y="4632325"/>
                        <a:ext cx="2447925" cy="228600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1245980"/>
              </p:ext>
            </p:extLst>
          </p:nvPr>
        </p:nvGraphicFramePr>
        <p:xfrm>
          <a:off x="8882776" y="4988385"/>
          <a:ext cx="1016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3" name="Equation" r:id="rId89" imgW="1015920" imgH="457200" progId="Equation.3">
                  <p:embed/>
                </p:oleObj>
              </mc:Choice>
              <mc:Fallback>
                <p:oleObj name="Equation" r:id="rId89" imgW="101592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2776" y="4988385"/>
                        <a:ext cx="1016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000391"/>
              </p:ext>
            </p:extLst>
          </p:nvPr>
        </p:nvGraphicFramePr>
        <p:xfrm>
          <a:off x="8709025" y="5529296"/>
          <a:ext cx="3073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494" name="Equation" r:id="rId91" imgW="3073320" imgH="419040" progId="Equation.3">
                  <p:embed/>
                </p:oleObj>
              </mc:Choice>
              <mc:Fallback>
                <p:oleObj name="Equation" r:id="rId91" imgW="30733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9025" y="5529296"/>
                        <a:ext cx="3073400" cy="419100"/>
                      </a:xfrm>
                      <a:prstGeom prst="rect">
                        <a:avLst/>
                      </a:prstGeom>
                      <a:solidFill>
                        <a:schemeClr val="accent4">
                          <a:alpha val="99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Table 8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819691"/>
              </p:ext>
            </p:extLst>
          </p:nvPr>
        </p:nvGraphicFramePr>
        <p:xfrm>
          <a:off x="5598671" y="5745315"/>
          <a:ext cx="2661603" cy="10712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2923"/>
                <a:gridCol w="667385"/>
                <a:gridCol w="803910"/>
                <a:gridCol w="667385"/>
              </a:tblGrid>
              <a:tr h="339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 [</a:t>
                      </a:r>
                      <a:r>
                        <a:rPr lang="en-US" sz="1200" baseline="30000" dirty="0" err="1">
                          <a:effectLst/>
                        </a:rPr>
                        <a:t>o</a:t>
                      </a:r>
                      <a:r>
                        <a:rPr lang="en-US" sz="1200" dirty="0" err="1">
                          <a:effectLst/>
                        </a:rPr>
                        <a:t>C</a:t>
                      </a:r>
                      <a:r>
                        <a:rPr lang="en-US" sz="1200" dirty="0">
                          <a:effectLst/>
                        </a:rPr>
                        <a:t>]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H</a:t>
                      </a:r>
                      <a:r>
                        <a:rPr lang="en-US" sz="1200" baseline="-25000" dirty="0" smtClean="0">
                          <a:effectLst/>
                        </a:rPr>
                        <a:t>2</a:t>
                      </a:r>
                      <a:r>
                        <a:rPr lang="en-US" sz="1200" dirty="0" smtClean="0">
                          <a:effectLst/>
                        </a:rPr>
                        <a:t>O</a:t>
                      </a:r>
                      <a:r>
                        <a:rPr lang="sr-Latn-RS" sz="120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para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2200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103,394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75,725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55,799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2400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114,152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88,032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61,492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124,994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97,073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67,227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2800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135,919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106,241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72,962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34754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5" grpId="0"/>
      <p:bldP spid="18" grpId="0"/>
      <p:bldP spid="23" grpId="0"/>
      <p:bldP spid="29" grpId="0"/>
      <p:bldP spid="45" grpId="0"/>
      <p:bldP spid="50" grpId="0"/>
      <p:bldP spid="51" grpId="0"/>
      <p:bldP spid="55" grpId="0"/>
      <p:bldP spid="60" grpId="0"/>
      <p:bldP spid="67" grpId="0"/>
      <p:bldP spid="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9700" y="0"/>
            <a:ext cx="881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dirty="0" smtClean="0"/>
              <a:t>ZADACI ZA VEŽBANJE</a:t>
            </a:r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0" y="369332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1.</a:t>
            </a:r>
            <a:r>
              <a:rPr lang="sr-Latn-RS" sz="1400" dirty="0" smtClean="0"/>
              <a:t> </a:t>
            </a:r>
            <a:r>
              <a:rPr lang="en-US" sz="1400" dirty="0" err="1" smtClean="0"/>
              <a:t>Odrediti</a:t>
            </a:r>
            <a:r>
              <a:rPr lang="en-US" sz="1400" dirty="0" smtClean="0"/>
              <a:t> </a:t>
            </a:r>
            <a:r>
              <a:rPr lang="en-US" sz="1400" dirty="0" err="1"/>
              <a:t>temperaturu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pritisak</a:t>
            </a:r>
            <a:r>
              <a:rPr lang="en-US" sz="1400" dirty="0"/>
              <a:t> </a:t>
            </a:r>
            <a:r>
              <a:rPr lang="en-US" sz="1400" dirty="0" err="1"/>
              <a:t>eksplozije</a:t>
            </a:r>
            <a:r>
              <a:rPr lang="en-US" sz="1400" dirty="0"/>
              <a:t> </a:t>
            </a:r>
            <a:r>
              <a:rPr lang="en-US" sz="1400" dirty="0" err="1"/>
              <a:t>pri</a:t>
            </a:r>
            <a:r>
              <a:rPr lang="en-US" sz="1400" dirty="0"/>
              <a:t> </a:t>
            </a:r>
            <a:r>
              <a:rPr lang="en-US" sz="1400" dirty="0" err="1"/>
              <a:t>eksplozivnom</a:t>
            </a:r>
            <a:r>
              <a:rPr lang="en-US" sz="1400" dirty="0"/>
              <a:t> </a:t>
            </a:r>
            <a:r>
              <a:rPr lang="en-US" sz="1400" dirty="0" err="1"/>
              <a:t>sagorevanju</a:t>
            </a:r>
            <a:r>
              <a:rPr lang="en-US" sz="1400" dirty="0"/>
              <a:t> 4 kg </a:t>
            </a:r>
            <a:r>
              <a:rPr lang="en-US" sz="1400" dirty="0" err="1"/>
              <a:t>stehiometrijke</a:t>
            </a:r>
            <a:r>
              <a:rPr lang="en-US" sz="1400" dirty="0"/>
              <a:t> </a:t>
            </a:r>
            <a:r>
              <a:rPr lang="en-US" sz="1400" dirty="0" err="1"/>
              <a:t>smeše</a:t>
            </a:r>
            <a:r>
              <a:rPr lang="en-US" sz="1400" dirty="0"/>
              <a:t> </a:t>
            </a:r>
            <a:r>
              <a:rPr lang="en-US" sz="1400" dirty="0" err="1"/>
              <a:t>metana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etana</a:t>
            </a:r>
            <a:r>
              <a:rPr lang="en-US" sz="1400" dirty="0"/>
              <a:t> </a:t>
            </a:r>
            <a:r>
              <a:rPr lang="en-US" sz="1400" dirty="0" err="1"/>
              <a:t>sa</a:t>
            </a:r>
            <a:r>
              <a:rPr lang="en-US" sz="1400" dirty="0"/>
              <a:t> </a:t>
            </a:r>
            <a:r>
              <a:rPr lang="en-US" sz="1400" dirty="0" err="1"/>
              <a:t>vazduhom</a:t>
            </a:r>
            <a:r>
              <a:rPr lang="en-US" sz="1400" dirty="0"/>
              <a:t>, </a:t>
            </a:r>
            <a:r>
              <a:rPr lang="en-US" sz="1400" dirty="0" err="1"/>
              <a:t>čiji</a:t>
            </a:r>
            <a:r>
              <a:rPr lang="en-US" sz="1400" dirty="0"/>
              <a:t> je </a:t>
            </a:r>
            <a:r>
              <a:rPr lang="en-US" sz="1400" dirty="0" err="1"/>
              <a:t>odnos</a:t>
            </a:r>
            <a:r>
              <a:rPr lang="en-US" sz="1400" dirty="0"/>
              <a:t> </a:t>
            </a:r>
            <a:r>
              <a:rPr lang="en-US" sz="1400" dirty="0" err="1" smtClean="0"/>
              <a:t>molova</a:t>
            </a:r>
            <a:r>
              <a:rPr lang="en-US" sz="1400" dirty="0" smtClean="0"/>
              <a:t>                     n</a:t>
            </a:r>
            <a:r>
              <a:rPr lang="en-US" sz="1400" baseline="-25000" dirty="0" smtClean="0"/>
              <a:t>CH4</a:t>
            </a:r>
            <a:r>
              <a:rPr lang="en-US" sz="1400" dirty="0" smtClean="0"/>
              <a:t> : n</a:t>
            </a:r>
            <a:r>
              <a:rPr lang="en-US" sz="1400" baseline="-25000" dirty="0" smtClean="0"/>
              <a:t>C2H6</a:t>
            </a:r>
            <a:r>
              <a:rPr lang="en-US" sz="1400" dirty="0" smtClean="0"/>
              <a:t> = 2 : 1. </a:t>
            </a:r>
            <a:r>
              <a:rPr lang="en-US" sz="1400" dirty="0" err="1"/>
              <a:t>Početni</a:t>
            </a:r>
            <a:r>
              <a:rPr lang="en-US" sz="1400" dirty="0"/>
              <a:t> </a:t>
            </a:r>
            <a:r>
              <a:rPr lang="en-US" sz="1400" dirty="0" err="1"/>
              <a:t>pritisak</a:t>
            </a:r>
            <a:r>
              <a:rPr lang="en-US" sz="1400" dirty="0"/>
              <a:t> je 101325 Pa, a </a:t>
            </a:r>
            <a:r>
              <a:rPr lang="en-US" sz="1400" dirty="0" err="1"/>
              <a:t>početna</a:t>
            </a:r>
            <a:r>
              <a:rPr lang="en-US" sz="1400" dirty="0"/>
              <a:t> </a:t>
            </a:r>
            <a:r>
              <a:rPr lang="en-US" sz="1400" dirty="0" err="1"/>
              <a:t>temperatura</a:t>
            </a:r>
            <a:r>
              <a:rPr lang="en-US" sz="1400" dirty="0"/>
              <a:t> 22 </a:t>
            </a:r>
            <a:r>
              <a:rPr lang="en-US" sz="1400" baseline="30000" dirty="0" err="1"/>
              <a:t>o</a:t>
            </a:r>
            <a:r>
              <a:rPr lang="en-US" sz="1400" dirty="0" err="1"/>
              <a:t>C.</a:t>
            </a:r>
            <a:r>
              <a:rPr lang="en-US" sz="1400" dirty="0"/>
              <a:t> </a:t>
            </a:r>
            <a:r>
              <a:rPr lang="en-US" sz="1400" dirty="0" err="1"/>
              <a:t>Toplote</a:t>
            </a:r>
            <a:r>
              <a:rPr lang="en-US" sz="1400" dirty="0"/>
              <a:t> </a:t>
            </a:r>
            <a:r>
              <a:rPr lang="en-US" sz="1400" dirty="0" err="1"/>
              <a:t>nastajanja</a:t>
            </a:r>
            <a:r>
              <a:rPr lang="en-US" sz="1400" dirty="0"/>
              <a:t> </a:t>
            </a:r>
            <a:r>
              <a:rPr lang="en-US" sz="1400" dirty="0" err="1"/>
              <a:t>komponenata</a:t>
            </a:r>
            <a:r>
              <a:rPr lang="en-US" sz="1400" dirty="0"/>
              <a:t> </a:t>
            </a:r>
            <a:r>
              <a:rPr lang="en-US" sz="1400" dirty="0" err="1"/>
              <a:t>smeše</a:t>
            </a:r>
            <a:r>
              <a:rPr lang="en-US" sz="1400" dirty="0"/>
              <a:t>, </a:t>
            </a:r>
            <a:r>
              <a:rPr lang="en-US" sz="1400" dirty="0" err="1"/>
              <a:t>reaktanata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produkata</a:t>
            </a:r>
            <a:r>
              <a:rPr lang="en-US" sz="1400" dirty="0"/>
              <a:t>, date </a:t>
            </a:r>
            <a:r>
              <a:rPr lang="en-US" sz="1400" dirty="0" err="1"/>
              <a:t>su</a:t>
            </a:r>
            <a:r>
              <a:rPr lang="en-US" sz="1400" dirty="0"/>
              <a:t> u </a:t>
            </a:r>
            <a:r>
              <a:rPr lang="en-US" sz="1400" dirty="0" err="1" smtClean="0"/>
              <a:t>tabeli</a:t>
            </a:r>
            <a:r>
              <a:rPr lang="sr-Latn-RS" sz="1400" dirty="0" smtClean="0"/>
              <a:t>.</a:t>
            </a:r>
            <a:endParaRPr lang="en-US" sz="1400" dirty="0"/>
          </a:p>
        </p:txBody>
      </p:sp>
      <p:sp>
        <p:nvSpPr>
          <p:cNvPr id="22" name="Rectangle 1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7224892"/>
              </p:ext>
            </p:extLst>
          </p:nvPr>
        </p:nvGraphicFramePr>
        <p:xfrm>
          <a:off x="2143760" y="892552"/>
          <a:ext cx="5897880" cy="12801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Komponente</a:t>
                      </a: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smeše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Hemijska</a:t>
                      </a:r>
                      <a:r>
                        <a:rPr lang="en-US" sz="12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formula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en-US" sz="1200" b="1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(kJ/mol)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74,092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Etan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84,724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Ugljen dioksid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395,619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Voda (para)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240,569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Kiseonik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Azot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0" y="2227044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2. </a:t>
            </a:r>
            <a:r>
              <a:rPr lang="en-US" sz="1400" dirty="0" err="1" smtClean="0"/>
              <a:t>Odrediti</a:t>
            </a:r>
            <a:r>
              <a:rPr lang="en-US" sz="1400" dirty="0" smtClean="0"/>
              <a:t> </a:t>
            </a:r>
            <a:r>
              <a:rPr lang="en-US" sz="1400" dirty="0" err="1"/>
              <a:t>temperaturu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pritisak</a:t>
            </a:r>
            <a:r>
              <a:rPr lang="en-US" sz="1400" dirty="0"/>
              <a:t> </a:t>
            </a:r>
            <a:r>
              <a:rPr lang="en-US" sz="1400" dirty="0" err="1"/>
              <a:t>eksplozije</a:t>
            </a:r>
            <a:r>
              <a:rPr lang="en-US" sz="1400" dirty="0"/>
              <a:t> </a:t>
            </a:r>
            <a:r>
              <a:rPr lang="en-US" sz="1400" dirty="0" err="1"/>
              <a:t>pri</a:t>
            </a:r>
            <a:r>
              <a:rPr lang="en-US" sz="1400" dirty="0"/>
              <a:t> </a:t>
            </a:r>
            <a:r>
              <a:rPr lang="en-US" sz="1400" dirty="0" err="1"/>
              <a:t>eksplozivnom</a:t>
            </a:r>
            <a:r>
              <a:rPr lang="en-US" sz="1400" dirty="0"/>
              <a:t> </a:t>
            </a:r>
            <a:r>
              <a:rPr lang="en-US" sz="1400" dirty="0" err="1"/>
              <a:t>sagorevanju</a:t>
            </a:r>
            <a:r>
              <a:rPr lang="en-US" sz="1400" dirty="0"/>
              <a:t> 5 kg </a:t>
            </a:r>
            <a:r>
              <a:rPr lang="en-US" sz="1400" dirty="0" err="1"/>
              <a:t>stehiometrijke</a:t>
            </a:r>
            <a:r>
              <a:rPr lang="en-US" sz="1400" dirty="0"/>
              <a:t> </a:t>
            </a:r>
            <a:r>
              <a:rPr lang="en-US" sz="1400" dirty="0" err="1"/>
              <a:t>smeše</a:t>
            </a:r>
            <a:r>
              <a:rPr lang="en-US" sz="1400" dirty="0"/>
              <a:t> </a:t>
            </a:r>
            <a:r>
              <a:rPr lang="en-US" sz="1400" dirty="0" err="1"/>
              <a:t>metilalkohola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butana</a:t>
            </a:r>
            <a:r>
              <a:rPr lang="en-US" sz="1400" dirty="0"/>
              <a:t> </a:t>
            </a:r>
            <a:r>
              <a:rPr lang="en-US" sz="1400" dirty="0" err="1"/>
              <a:t>sa</a:t>
            </a:r>
            <a:r>
              <a:rPr lang="en-US" sz="1400" dirty="0"/>
              <a:t> </a:t>
            </a:r>
            <a:r>
              <a:rPr lang="en-US" sz="1400" dirty="0" err="1"/>
              <a:t>vazduhom</a:t>
            </a:r>
            <a:r>
              <a:rPr lang="en-US" sz="1400" dirty="0"/>
              <a:t>, </a:t>
            </a:r>
            <a:r>
              <a:rPr lang="en-US" sz="1400" dirty="0" err="1"/>
              <a:t>čiji</a:t>
            </a:r>
            <a:r>
              <a:rPr lang="en-US" sz="1400" dirty="0"/>
              <a:t> je </a:t>
            </a:r>
            <a:r>
              <a:rPr lang="en-US" sz="1400" dirty="0" err="1"/>
              <a:t>odnos</a:t>
            </a:r>
            <a:r>
              <a:rPr lang="en-US" sz="1400" dirty="0"/>
              <a:t> </a:t>
            </a:r>
            <a:r>
              <a:rPr lang="en-US" sz="1400" dirty="0" err="1" smtClean="0"/>
              <a:t>molova</a:t>
            </a:r>
            <a:r>
              <a:rPr lang="en-US" sz="1400" dirty="0" smtClean="0"/>
              <a:t>        n</a:t>
            </a:r>
            <a:r>
              <a:rPr lang="en-US" sz="1400" baseline="-25000" dirty="0" smtClean="0"/>
              <a:t>CH3OH</a:t>
            </a:r>
            <a:r>
              <a:rPr lang="en-US" sz="1400" dirty="0" smtClean="0"/>
              <a:t> </a:t>
            </a:r>
            <a:r>
              <a:rPr lang="en-US" sz="1400" dirty="0"/>
              <a:t>: </a:t>
            </a:r>
            <a:r>
              <a:rPr lang="en-US" sz="1400" dirty="0" smtClean="0"/>
              <a:t>n</a:t>
            </a:r>
            <a:r>
              <a:rPr lang="en-US" sz="1400" baseline="-25000" dirty="0" smtClean="0"/>
              <a:t>C4H10</a:t>
            </a:r>
            <a:r>
              <a:rPr lang="en-US" sz="1400" dirty="0" smtClean="0"/>
              <a:t> </a:t>
            </a:r>
            <a:r>
              <a:rPr lang="en-US" sz="1400" dirty="0"/>
              <a:t>= </a:t>
            </a:r>
            <a:r>
              <a:rPr lang="en-US" sz="1400" dirty="0" smtClean="0"/>
              <a:t>1 </a:t>
            </a:r>
            <a:r>
              <a:rPr lang="en-US" sz="1400" dirty="0"/>
              <a:t>: </a:t>
            </a:r>
            <a:r>
              <a:rPr lang="en-US" sz="1400" dirty="0" smtClean="0"/>
              <a:t>2. </a:t>
            </a:r>
            <a:r>
              <a:rPr lang="en-US" sz="1400" dirty="0" err="1"/>
              <a:t>Početni</a:t>
            </a:r>
            <a:r>
              <a:rPr lang="en-US" sz="1400" dirty="0"/>
              <a:t> </a:t>
            </a:r>
            <a:r>
              <a:rPr lang="en-US" sz="1400" dirty="0" err="1"/>
              <a:t>pritisak</a:t>
            </a:r>
            <a:r>
              <a:rPr lang="en-US" sz="1400" dirty="0"/>
              <a:t> je 101325 Pa, a </a:t>
            </a:r>
            <a:r>
              <a:rPr lang="en-US" sz="1400" dirty="0" err="1"/>
              <a:t>početna</a:t>
            </a:r>
            <a:r>
              <a:rPr lang="en-US" sz="1400" dirty="0"/>
              <a:t> </a:t>
            </a:r>
            <a:r>
              <a:rPr lang="en-US" sz="1400" dirty="0" err="1"/>
              <a:t>temperatura</a:t>
            </a:r>
            <a:r>
              <a:rPr lang="en-US" sz="1400" dirty="0"/>
              <a:t> 18 </a:t>
            </a:r>
            <a:r>
              <a:rPr lang="en-US" sz="1400" baseline="30000" dirty="0" err="1"/>
              <a:t>o</a:t>
            </a:r>
            <a:r>
              <a:rPr lang="en-US" sz="1400" dirty="0" err="1"/>
              <a:t>C.</a:t>
            </a:r>
            <a:r>
              <a:rPr lang="en-US" sz="1400" dirty="0"/>
              <a:t> </a:t>
            </a:r>
            <a:r>
              <a:rPr lang="en-US" sz="1400" dirty="0" err="1"/>
              <a:t>Toplote</a:t>
            </a:r>
            <a:r>
              <a:rPr lang="en-US" sz="1400" dirty="0"/>
              <a:t> </a:t>
            </a:r>
            <a:r>
              <a:rPr lang="en-US" sz="1400" dirty="0" err="1"/>
              <a:t>nastajanja</a:t>
            </a:r>
            <a:r>
              <a:rPr lang="en-US" sz="1400" dirty="0"/>
              <a:t> </a:t>
            </a:r>
            <a:r>
              <a:rPr lang="en-US" sz="1400" dirty="0" err="1"/>
              <a:t>komponenata</a:t>
            </a:r>
            <a:r>
              <a:rPr lang="en-US" sz="1400" dirty="0"/>
              <a:t> </a:t>
            </a:r>
            <a:r>
              <a:rPr lang="en-US" sz="1400" dirty="0" err="1"/>
              <a:t>smeše</a:t>
            </a:r>
            <a:r>
              <a:rPr lang="en-US" sz="1400" dirty="0"/>
              <a:t>, </a:t>
            </a:r>
            <a:r>
              <a:rPr lang="en-US" sz="1400" dirty="0" err="1"/>
              <a:t>reaktanata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produkata</a:t>
            </a:r>
            <a:r>
              <a:rPr lang="en-US" sz="1400" dirty="0"/>
              <a:t>, date </a:t>
            </a:r>
            <a:r>
              <a:rPr lang="en-US" sz="1400" dirty="0" err="1"/>
              <a:t>su</a:t>
            </a:r>
            <a:r>
              <a:rPr lang="en-US" sz="1400" dirty="0"/>
              <a:t> u </a:t>
            </a:r>
            <a:r>
              <a:rPr lang="en-US" sz="1400" dirty="0" err="1"/>
              <a:t>tabeli</a:t>
            </a:r>
            <a:r>
              <a:rPr lang="en-US" sz="1400" dirty="0"/>
              <a:t> 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1241364"/>
              </p:ext>
            </p:extLst>
          </p:nvPr>
        </p:nvGraphicFramePr>
        <p:xfrm>
          <a:off x="2143760" y="2804596"/>
          <a:ext cx="5897880" cy="12801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Komponente smeše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Hemijska formula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en-US" sz="1200" b="1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(kJ/mol)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Metilalkohol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201,160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Butan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126,150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Ugljen dioksid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395,619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Voda (para)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240,569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Kiseonik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Azot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0" y="4240937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3. </a:t>
            </a:r>
            <a:r>
              <a:rPr lang="en-US" sz="1400" dirty="0" err="1" smtClean="0"/>
              <a:t>Odrediti</a:t>
            </a:r>
            <a:r>
              <a:rPr lang="en-US" sz="1400" dirty="0" smtClean="0"/>
              <a:t> </a:t>
            </a:r>
            <a:r>
              <a:rPr lang="en-US" sz="1400" dirty="0" err="1"/>
              <a:t>temperaturu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pritisak</a:t>
            </a:r>
            <a:r>
              <a:rPr lang="en-US" sz="1400" dirty="0"/>
              <a:t> </a:t>
            </a:r>
            <a:r>
              <a:rPr lang="en-US" sz="1400" dirty="0" err="1"/>
              <a:t>eksplozije</a:t>
            </a:r>
            <a:r>
              <a:rPr lang="en-US" sz="1400" dirty="0"/>
              <a:t> </a:t>
            </a:r>
            <a:r>
              <a:rPr lang="en-US" sz="1400" dirty="0" err="1"/>
              <a:t>pri</a:t>
            </a:r>
            <a:r>
              <a:rPr lang="en-US" sz="1400" dirty="0"/>
              <a:t> </a:t>
            </a:r>
            <a:r>
              <a:rPr lang="en-US" sz="1400" dirty="0" err="1"/>
              <a:t>eksplozivnom</a:t>
            </a:r>
            <a:r>
              <a:rPr lang="en-US" sz="1400" dirty="0"/>
              <a:t> </a:t>
            </a:r>
            <a:r>
              <a:rPr lang="en-US" sz="1400" dirty="0" err="1"/>
              <a:t>sagorevanju</a:t>
            </a:r>
            <a:r>
              <a:rPr lang="en-US" sz="1400" dirty="0"/>
              <a:t> 7 kg </a:t>
            </a:r>
            <a:r>
              <a:rPr lang="en-US" sz="1400" dirty="0" err="1"/>
              <a:t>stehiometrijke</a:t>
            </a:r>
            <a:r>
              <a:rPr lang="en-US" sz="1400" dirty="0"/>
              <a:t> </a:t>
            </a:r>
            <a:r>
              <a:rPr lang="en-US" sz="1400" dirty="0" err="1"/>
              <a:t>smeše</a:t>
            </a:r>
            <a:r>
              <a:rPr lang="en-US" sz="1400" dirty="0"/>
              <a:t> </a:t>
            </a:r>
            <a:r>
              <a:rPr lang="en-US" sz="1400" dirty="0" err="1"/>
              <a:t>propilena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acetona</a:t>
            </a:r>
            <a:r>
              <a:rPr lang="en-US" sz="1400" dirty="0"/>
              <a:t> </a:t>
            </a:r>
            <a:r>
              <a:rPr lang="en-US" sz="1400" dirty="0" err="1"/>
              <a:t>sa</a:t>
            </a:r>
            <a:r>
              <a:rPr lang="en-US" sz="1400" dirty="0"/>
              <a:t> </a:t>
            </a:r>
            <a:r>
              <a:rPr lang="en-US" sz="1400" dirty="0" err="1"/>
              <a:t>vazduhom</a:t>
            </a:r>
            <a:r>
              <a:rPr lang="en-US" sz="1400" dirty="0"/>
              <a:t>, </a:t>
            </a:r>
            <a:r>
              <a:rPr lang="en-US" sz="1400" dirty="0" err="1"/>
              <a:t>čiji</a:t>
            </a:r>
            <a:r>
              <a:rPr lang="en-US" sz="1400" dirty="0"/>
              <a:t> je </a:t>
            </a:r>
            <a:r>
              <a:rPr lang="en-US" sz="1400" dirty="0" err="1"/>
              <a:t>odnos</a:t>
            </a:r>
            <a:r>
              <a:rPr lang="en-US" sz="1400" dirty="0"/>
              <a:t> </a:t>
            </a:r>
            <a:r>
              <a:rPr lang="en-US" sz="1400" dirty="0" err="1"/>
              <a:t>molova</a:t>
            </a:r>
            <a:r>
              <a:rPr lang="en-US" sz="1400" dirty="0"/>
              <a:t> </a:t>
            </a:r>
            <a:r>
              <a:rPr lang="en-US" sz="1400" dirty="0" smtClean="0"/>
              <a:t>            n</a:t>
            </a:r>
            <a:r>
              <a:rPr lang="en-US" sz="1400" baseline="-25000" dirty="0" smtClean="0"/>
              <a:t>C3H6</a:t>
            </a:r>
            <a:r>
              <a:rPr lang="en-US" sz="1400" dirty="0" smtClean="0"/>
              <a:t> </a:t>
            </a:r>
            <a:r>
              <a:rPr lang="en-US" sz="1400" dirty="0"/>
              <a:t>: </a:t>
            </a:r>
            <a:r>
              <a:rPr lang="en-US" sz="1400" dirty="0" smtClean="0"/>
              <a:t>n</a:t>
            </a:r>
            <a:r>
              <a:rPr lang="en-US" sz="1400" baseline="-25000" dirty="0" smtClean="0"/>
              <a:t>(CH3)2CO</a:t>
            </a:r>
            <a:r>
              <a:rPr lang="en-US" sz="1400" dirty="0" smtClean="0"/>
              <a:t> </a:t>
            </a:r>
            <a:r>
              <a:rPr lang="en-US" sz="1400" dirty="0"/>
              <a:t>= </a:t>
            </a:r>
            <a:r>
              <a:rPr lang="en-US" sz="1400" dirty="0" smtClean="0"/>
              <a:t>3 </a:t>
            </a:r>
            <a:r>
              <a:rPr lang="en-US" sz="1400" dirty="0"/>
              <a:t>: </a:t>
            </a:r>
            <a:r>
              <a:rPr lang="en-US" sz="1400" dirty="0" smtClean="0"/>
              <a:t>1 </a:t>
            </a:r>
            <a:r>
              <a:rPr lang="en-US" sz="1400" dirty="0"/>
              <a:t>. </a:t>
            </a:r>
            <a:r>
              <a:rPr lang="en-US" sz="1400" dirty="0" err="1"/>
              <a:t>Početni</a:t>
            </a:r>
            <a:r>
              <a:rPr lang="en-US" sz="1400" dirty="0"/>
              <a:t> </a:t>
            </a:r>
            <a:r>
              <a:rPr lang="en-US" sz="1400" dirty="0" err="1"/>
              <a:t>pritisak</a:t>
            </a:r>
            <a:r>
              <a:rPr lang="en-US" sz="1400" dirty="0"/>
              <a:t> je 101325 Pa, a </a:t>
            </a:r>
            <a:r>
              <a:rPr lang="en-US" sz="1400" dirty="0" err="1"/>
              <a:t>početna</a:t>
            </a:r>
            <a:r>
              <a:rPr lang="en-US" sz="1400" dirty="0"/>
              <a:t> </a:t>
            </a:r>
            <a:r>
              <a:rPr lang="en-US" sz="1400" dirty="0" err="1"/>
              <a:t>temperatura</a:t>
            </a:r>
            <a:r>
              <a:rPr lang="en-US" sz="1400" dirty="0"/>
              <a:t> 28 </a:t>
            </a:r>
            <a:r>
              <a:rPr lang="en-US" sz="1400" baseline="30000" dirty="0" err="1"/>
              <a:t>o</a:t>
            </a:r>
            <a:r>
              <a:rPr lang="en-US" sz="1400" dirty="0" err="1"/>
              <a:t>C.</a:t>
            </a:r>
            <a:r>
              <a:rPr lang="en-US" sz="1400" dirty="0"/>
              <a:t> </a:t>
            </a:r>
            <a:r>
              <a:rPr lang="en-US" sz="1400" dirty="0" err="1"/>
              <a:t>Toplote</a:t>
            </a:r>
            <a:r>
              <a:rPr lang="en-US" sz="1400" dirty="0"/>
              <a:t> </a:t>
            </a:r>
            <a:r>
              <a:rPr lang="en-US" sz="1400" dirty="0" err="1"/>
              <a:t>nastajanja</a:t>
            </a:r>
            <a:r>
              <a:rPr lang="en-US" sz="1400" dirty="0"/>
              <a:t> </a:t>
            </a:r>
            <a:r>
              <a:rPr lang="en-US" sz="1400" dirty="0" err="1"/>
              <a:t>komponenata</a:t>
            </a:r>
            <a:r>
              <a:rPr lang="en-US" sz="1400" dirty="0"/>
              <a:t> </a:t>
            </a:r>
            <a:r>
              <a:rPr lang="en-US" sz="1400" dirty="0" err="1"/>
              <a:t>smeše</a:t>
            </a:r>
            <a:r>
              <a:rPr lang="en-US" sz="1400" dirty="0"/>
              <a:t>, </a:t>
            </a:r>
            <a:r>
              <a:rPr lang="en-US" sz="1400" dirty="0" err="1"/>
              <a:t>reaktanata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produkata</a:t>
            </a:r>
            <a:r>
              <a:rPr lang="en-US" sz="1400" dirty="0"/>
              <a:t>, date </a:t>
            </a:r>
            <a:r>
              <a:rPr lang="en-US" sz="1400" dirty="0" err="1"/>
              <a:t>su</a:t>
            </a:r>
            <a:r>
              <a:rPr lang="en-US" sz="1400" dirty="0"/>
              <a:t> u </a:t>
            </a:r>
            <a:r>
              <a:rPr lang="en-US" sz="1400" dirty="0" err="1" smtClean="0"/>
              <a:t>tabeli</a:t>
            </a:r>
            <a:endParaRPr lang="en-US" sz="1400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49366"/>
              </p:ext>
            </p:extLst>
          </p:nvPr>
        </p:nvGraphicFramePr>
        <p:xfrm>
          <a:off x="2143760" y="4920338"/>
          <a:ext cx="5897880" cy="12801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Komponente smeše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Hemijska formula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en-US" sz="1200" b="1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(kJ/mol)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Propilen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20,427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Aceton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(CH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216,400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Ugljen dioksid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395,619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Voda (para)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240,569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Kiseonik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Azot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293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smtClean="0"/>
              <a:t>4. </a:t>
            </a:r>
            <a:r>
              <a:rPr lang="en-US" sz="1400" dirty="0" err="1" smtClean="0"/>
              <a:t>Odrediti</a:t>
            </a:r>
            <a:r>
              <a:rPr lang="en-US" sz="1400" dirty="0" smtClean="0"/>
              <a:t> </a:t>
            </a:r>
            <a:r>
              <a:rPr lang="en-US" sz="1400" dirty="0" err="1"/>
              <a:t>temperaturu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pritisak</a:t>
            </a:r>
            <a:r>
              <a:rPr lang="en-US" sz="1400" dirty="0"/>
              <a:t> </a:t>
            </a:r>
            <a:r>
              <a:rPr lang="en-US" sz="1400" dirty="0" err="1"/>
              <a:t>eksplozije</a:t>
            </a:r>
            <a:r>
              <a:rPr lang="en-US" sz="1400" dirty="0"/>
              <a:t> </a:t>
            </a:r>
            <a:r>
              <a:rPr lang="en-US" sz="1400" dirty="0" err="1"/>
              <a:t>pri</a:t>
            </a:r>
            <a:r>
              <a:rPr lang="en-US" sz="1400" dirty="0"/>
              <a:t> </a:t>
            </a:r>
            <a:r>
              <a:rPr lang="en-US" sz="1400" dirty="0" err="1"/>
              <a:t>eksplozivnom</a:t>
            </a:r>
            <a:r>
              <a:rPr lang="en-US" sz="1400" dirty="0"/>
              <a:t> </a:t>
            </a:r>
            <a:r>
              <a:rPr lang="en-US" sz="1400" dirty="0" err="1"/>
              <a:t>sagorevanju</a:t>
            </a:r>
            <a:r>
              <a:rPr lang="en-US" sz="1400" dirty="0"/>
              <a:t> 4 kg </a:t>
            </a:r>
            <a:r>
              <a:rPr lang="en-US" sz="1400" dirty="0" err="1"/>
              <a:t>stehiometrijke</a:t>
            </a:r>
            <a:r>
              <a:rPr lang="en-US" sz="1400" dirty="0"/>
              <a:t> </a:t>
            </a:r>
            <a:r>
              <a:rPr lang="en-US" sz="1400" dirty="0" err="1"/>
              <a:t>smeše</a:t>
            </a:r>
            <a:r>
              <a:rPr lang="en-US" sz="1400" dirty="0"/>
              <a:t> </a:t>
            </a:r>
            <a:r>
              <a:rPr lang="en-US" sz="1400" dirty="0" err="1"/>
              <a:t>acetilena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propana</a:t>
            </a:r>
            <a:r>
              <a:rPr lang="en-US" sz="1400" dirty="0"/>
              <a:t> </a:t>
            </a:r>
            <a:r>
              <a:rPr lang="en-US" sz="1400" dirty="0" err="1"/>
              <a:t>sa</a:t>
            </a:r>
            <a:r>
              <a:rPr lang="en-US" sz="1400" dirty="0"/>
              <a:t> </a:t>
            </a:r>
            <a:r>
              <a:rPr lang="en-US" sz="1400" dirty="0" err="1"/>
              <a:t>vazduhom</a:t>
            </a:r>
            <a:r>
              <a:rPr lang="en-US" sz="1400" dirty="0"/>
              <a:t>, </a:t>
            </a:r>
            <a:r>
              <a:rPr lang="en-US" sz="1400" dirty="0" err="1"/>
              <a:t>čiji</a:t>
            </a:r>
            <a:r>
              <a:rPr lang="en-US" sz="1400" dirty="0"/>
              <a:t> je </a:t>
            </a:r>
            <a:r>
              <a:rPr lang="en-US" sz="1400" dirty="0" err="1"/>
              <a:t>odnos</a:t>
            </a:r>
            <a:r>
              <a:rPr lang="en-US" sz="1400" dirty="0"/>
              <a:t> </a:t>
            </a:r>
            <a:r>
              <a:rPr lang="en-US" sz="1400" dirty="0" err="1" smtClean="0"/>
              <a:t>molova</a:t>
            </a:r>
            <a:endParaRPr lang="en-US" sz="1400" dirty="0" smtClean="0"/>
          </a:p>
          <a:p>
            <a:r>
              <a:rPr lang="en-US" sz="1400" dirty="0" smtClean="0"/>
              <a:t> n</a:t>
            </a:r>
            <a:r>
              <a:rPr lang="en-US" sz="1400" baseline="-25000" dirty="0" smtClean="0"/>
              <a:t>C2H2</a:t>
            </a:r>
            <a:r>
              <a:rPr lang="en-US" sz="1400" dirty="0" smtClean="0"/>
              <a:t> </a:t>
            </a:r>
            <a:r>
              <a:rPr lang="en-US" sz="1400" dirty="0"/>
              <a:t>: </a:t>
            </a:r>
            <a:r>
              <a:rPr lang="en-US" sz="1400" dirty="0" smtClean="0"/>
              <a:t>n</a:t>
            </a:r>
            <a:r>
              <a:rPr lang="en-US" sz="1400" baseline="-25000" dirty="0" smtClean="0"/>
              <a:t>C3H8</a:t>
            </a:r>
            <a:r>
              <a:rPr lang="en-US" sz="1400" dirty="0" smtClean="0"/>
              <a:t> </a:t>
            </a:r>
            <a:r>
              <a:rPr lang="en-US" sz="1400" dirty="0"/>
              <a:t>= </a:t>
            </a:r>
            <a:r>
              <a:rPr lang="en-US" sz="1400" dirty="0" smtClean="0"/>
              <a:t>3 </a:t>
            </a:r>
            <a:r>
              <a:rPr lang="en-US" sz="1400" dirty="0"/>
              <a:t>: 2</a:t>
            </a:r>
            <a:r>
              <a:rPr lang="en-US" sz="1400" dirty="0" smtClean="0"/>
              <a:t> </a:t>
            </a:r>
            <a:r>
              <a:rPr lang="en-US" sz="1400" dirty="0"/>
              <a:t>. </a:t>
            </a:r>
            <a:r>
              <a:rPr lang="en-US" sz="1400" dirty="0" err="1"/>
              <a:t>Početni</a:t>
            </a:r>
            <a:r>
              <a:rPr lang="en-US" sz="1400" dirty="0"/>
              <a:t> </a:t>
            </a:r>
            <a:r>
              <a:rPr lang="en-US" sz="1400" dirty="0" err="1"/>
              <a:t>pritisak</a:t>
            </a:r>
            <a:r>
              <a:rPr lang="en-US" sz="1400" dirty="0"/>
              <a:t> je 101325 Pa, a </a:t>
            </a:r>
            <a:r>
              <a:rPr lang="en-US" sz="1400" dirty="0" err="1"/>
              <a:t>početna</a:t>
            </a:r>
            <a:r>
              <a:rPr lang="en-US" sz="1400" dirty="0"/>
              <a:t> </a:t>
            </a:r>
            <a:r>
              <a:rPr lang="en-US" sz="1400" dirty="0" err="1"/>
              <a:t>temperatura</a:t>
            </a:r>
            <a:r>
              <a:rPr lang="en-US" sz="1400" dirty="0"/>
              <a:t> 21 </a:t>
            </a:r>
            <a:r>
              <a:rPr lang="en-US" sz="1400" baseline="30000" dirty="0" err="1"/>
              <a:t>o</a:t>
            </a:r>
            <a:r>
              <a:rPr lang="en-US" sz="1400" dirty="0" err="1"/>
              <a:t>C.</a:t>
            </a:r>
            <a:r>
              <a:rPr lang="en-US" sz="1400" dirty="0"/>
              <a:t> </a:t>
            </a:r>
            <a:r>
              <a:rPr lang="en-US" sz="1400" dirty="0" err="1"/>
              <a:t>Toplote</a:t>
            </a:r>
            <a:r>
              <a:rPr lang="en-US" sz="1400" dirty="0"/>
              <a:t> </a:t>
            </a:r>
            <a:r>
              <a:rPr lang="en-US" sz="1400" dirty="0" err="1"/>
              <a:t>nastajanja</a:t>
            </a:r>
            <a:r>
              <a:rPr lang="en-US" sz="1400" dirty="0"/>
              <a:t> </a:t>
            </a:r>
            <a:r>
              <a:rPr lang="en-US" sz="1400" dirty="0" err="1"/>
              <a:t>komponenata</a:t>
            </a:r>
            <a:r>
              <a:rPr lang="en-US" sz="1400" dirty="0"/>
              <a:t> </a:t>
            </a:r>
            <a:r>
              <a:rPr lang="en-US" sz="1400" dirty="0" err="1"/>
              <a:t>smeše</a:t>
            </a:r>
            <a:r>
              <a:rPr lang="en-US" sz="1400" dirty="0"/>
              <a:t>, </a:t>
            </a:r>
            <a:r>
              <a:rPr lang="en-US" sz="1400" dirty="0" err="1"/>
              <a:t>reaktanata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produkata</a:t>
            </a:r>
            <a:r>
              <a:rPr lang="en-US" sz="1400" dirty="0"/>
              <a:t>, date </a:t>
            </a:r>
            <a:r>
              <a:rPr lang="en-US" sz="1400" dirty="0" err="1"/>
              <a:t>su</a:t>
            </a:r>
            <a:r>
              <a:rPr lang="en-US" sz="1400" dirty="0"/>
              <a:t> u </a:t>
            </a:r>
            <a:r>
              <a:rPr lang="en-US" sz="1400" dirty="0" err="1"/>
              <a:t>tabeli</a:t>
            </a:r>
            <a:endParaRPr lang="en-US" sz="1400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604302"/>
              </p:ext>
            </p:extLst>
          </p:nvPr>
        </p:nvGraphicFramePr>
        <p:xfrm>
          <a:off x="2372360" y="671354"/>
          <a:ext cx="5897880" cy="12801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Komponente smeše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Hemijska formula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</a:t>
                      </a:r>
                      <a:r>
                        <a:rPr lang="en-US" sz="1200" b="1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</a:t>
                      </a:r>
                      <a:r>
                        <a:rPr lang="en-US" sz="1200" b="1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(kJ/mol)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Acetilen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226,899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103,847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Ugljen dioksid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395,619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Voda (para)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H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240,569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Kiseonik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Azot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</a:t>
                      </a:r>
                      <a:r>
                        <a:rPr lang="en-US" sz="1200" baseline="-2500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12188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5595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2400" b="1" dirty="0" smtClean="0">
                <a:latin typeface="+mj-lt"/>
              </a:rPr>
              <a:t>Pritisak i temperatura eksplozije</a:t>
            </a:r>
            <a:endParaRPr lang="en-US" sz="2400" b="1" dirty="0">
              <a:latin typeface="+mj-lt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12521" y="639309"/>
            <a:ext cx="118676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400" dirty="0" smtClean="0"/>
              <a:t>U toku eksplozivnog sagorevanja smeše gasa, pare ili prašine zapaljive materije sa vazduhom tj. kiseonikom, dolazi do naglog povećanja pritiska usled zagrevanja krajnjih produkata sagorevanja. </a:t>
            </a:r>
            <a:endParaRPr lang="sr-Latn-RS" sz="1400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7001" y="1141321"/>
            <a:ext cx="5434120" cy="2047119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315985" y="1340173"/>
            <a:ext cx="516202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/>
              <a:t>Preko</a:t>
            </a:r>
            <a:r>
              <a:rPr lang="en-US" sz="1400" dirty="0"/>
              <a:t> </a:t>
            </a:r>
            <a:r>
              <a:rPr lang="en-US" sz="1400" dirty="0" err="1"/>
              <a:t>jednačine</a:t>
            </a:r>
            <a:r>
              <a:rPr lang="en-US" sz="1400" dirty="0"/>
              <a:t> </a:t>
            </a:r>
            <a:r>
              <a:rPr lang="en-US" sz="1400" dirty="0" err="1"/>
              <a:t>stanja</a:t>
            </a:r>
            <a:r>
              <a:rPr lang="en-US" sz="1400" dirty="0"/>
              <a:t> </a:t>
            </a:r>
            <a:r>
              <a:rPr lang="en-US" sz="1400" dirty="0" err="1"/>
              <a:t>idealnog</a:t>
            </a:r>
            <a:r>
              <a:rPr lang="en-US" sz="1400" dirty="0"/>
              <a:t> </a:t>
            </a:r>
            <a:r>
              <a:rPr lang="en-US" sz="1400" dirty="0" err="1"/>
              <a:t>gasa</a:t>
            </a:r>
            <a:r>
              <a:rPr lang="en-US" sz="1400" dirty="0"/>
              <a:t>,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sistem</a:t>
            </a:r>
            <a:r>
              <a:rPr lang="en-US" sz="1400" dirty="0"/>
              <a:t> pre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posle</a:t>
            </a:r>
            <a:r>
              <a:rPr lang="en-US" sz="1400" dirty="0"/>
              <a:t> </a:t>
            </a:r>
            <a:r>
              <a:rPr lang="en-US" sz="1400" dirty="0" err="1"/>
              <a:t>eksplozije</a:t>
            </a:r>
            <a:r>
              <a:rPr lang="en-US" sz="1400" dirty="0"/>
              <a:t> </a:t>
            </a:r>
            <a:r>
              <a:rPr lang="en-US" sz="1400" dirty="0" err="1"/>
              <a:t>lako</a:t>
            </a:r>
            <a:r>
              <a:rPr lang="en-US" sz="1400" dirty="0"/>
              <a:t> se </a:t>
            </a:r>
            <a:r>
              <a:rPr lang="en-US" sz="1400" dirty="0" err="1"/>
              <a:t>dolazi</a:t>
            </a:r>
            <a:r>
              <a:rPr lang="en-US" sz="1400" dirty="0"/>
              <a:t> do </a:t>
            </a:r>
            <a:r>
              <a:rPr lang="en-US" sz="1400" dirty="0" err="1"/>
              <a:t>izraza</a:t>
            </a:r>
            <a:r>
              <a:rPr lang="en-US" sz="1400" dirty="0"/>
              <a:t> </a:t>
            </a:r>
            <a:r>
              <a:rPr lang="en-US" sz="1400" dirty="0" err="1"/>
              <a:t>za</a:t>
            </a:r>
            <a:r>
              <a:rPr lang="en-US" sz="1400" dirty="0"/>
              <a:t> </a:t>
            </a:r>
            <a:r>
              <a:rPr lang="en-US" sz="1400" dirty="0" err="1"/>
              <a:t>izračunavanje</a:t>
            </a:r>
            <a:r>
              <a:rPr lang="en-US" sz="1400" dirty="0"/>
              <a:t> </a:t>
            </a:r>
            <a:r>
              <a:rPr lang="en-US" sz="1400" b="1" u="sng" dirty="0" err="1">
                <a:solidFill>
                  <a:srgbClr val="FF0000"/>
                </a:solidFill>
              </a:rPr>
              <a:t>pritiska</a:t>
            </a:r>
            <a:r>
              <a:rPr lang="en-US" sz="1400" b="1" u="sng" dirty="0">
                <a:solidFill>
                  <a:srgbClr val="FF0000"/>
                </a:solidFill>
              </a:rPr>
              <a:t> </a:t>
            </a:r>
            <a:r>
              <a:rPr lang="en-US" sz="1400" b="1" u="sng" dirty="0" err="1">
                <a:solidFill>
                  <a:srgbClr val="FF0000"/>
                </a:solidFill>
              </a:rPr>
              <a:t>eksplozije</a:t>
            </a:r>
            <a:r>
              <a:rPr lang="en-US" sz="1400" dirty="0"/>
              <a:t>.</a:t>
            </a: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13702484" y="2541094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658815"/>
              </p:ext>
            </p:extLst>
          </p:nvPr>
        </p:nvGraphicFramePr>
        <p:xfrm>
          <a:off x="506580" y="2164881"/>
          <a:ext cx="1252749" cy="3378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1" name="Equation" r:id="rId4" imgW="850900" imgH="228600" progId="Equation.3">
                  <p:embed/>
                </p:oleObj>
              </mc:Choice>
              <mc:Fallback>
                <p:oleObj name="Equation" r:id="rId4" imgW="8509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6580" y="2164881"/>
                        <a:ext cx="1252749" cy="33782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6514525"/>
              </p:ext>
            </p:extLst>
          </p:nvPr>
        </p:nvGraphicFramePr>
        <p:xfrm>
          <a:off x="477252" y="2575906"/>
          <a:ext cx="1282077" cy="3601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2" name="Equation" r:id="rId6" imgW="850531" imgH="241195" progId="Equation.3">
                  <p:embed/>
                </p:oleObj>
              </mc:Choice>
              <mc:Fallback>
                <p:oleObj name="Equation" r:id="rId6" imgW="850531" imgH="24119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252" y="2575906"/>
                        <a:ext cx="1282077" cy="36013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ight Brace 12"/>
          <p:cNvSpPr/>
          <p:nvPr/>
        </p:nvSpPr>
        <p:spPr>
          <a:xfrm>
            <a:off x="1893116" y="2030029"/>
            <a:ext cx="45719" cy="906011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624028"/>
              </p:ext>
            </p:extLst>
          </p:nvPr>
        </p:nvGraphicFramePr>
        <p:xfrm>
          <a:off x="2213164" y="2089648"/>
          <a:ext cx="1852190" cy="7867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3" name="Equation" r:id="rId8" imgW="1079500" imgH="457200" progId="Equation.3">
                  <p:embed/>
                </p:oleObj>
              </mc:Choice>
              <mc:Fallback>
                <p:oleObj name="Equation" r:id="rId8" imgW="1079500" imgH="457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13164" y="2089648"/>
                        <a:ext cx="1852190" cy="786771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315985" y="3028081"/>
            <a:ext cx="6096000" cy="160043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err="1"/>
              <a:t>nSr</a:t>
            </a:r>
            <a:r>
              <a:rPr lang="en-US" sz="1400" dirty="0"/>
              <a:t> – </a:t>
            </a:r>
            <a:r>
              <a:rPr lang="en-US" sz="1400" dirty="0" err="1"/>
              <a:t>broj</a:t>
            </a:r>
            <a:r>
              <a:rPr lang="en-US" sz="1400" dirty="0"/>
              <a:t> </a:t>
            </a:r>
            <a:r>
              <a:rPr lang="en-US" sz="1400" dirty="0" err="1"/>
              <a:t>molova</a:t>
            </a:r>
            <a:r>
              <a:rPr lang="en-US" sz="1400" dirty="0"/>
              <a:t> </a:t>
            </a:r>
            <a:r>
              <a:rPr lang="en-US" sz="1400" dirty="0" err="1"/>
              <a:t>smeše</a:t>
            </a:r>
            <a:r>
              <a:rPr lang="en-US" sz="1400" dirty="0"/>
              <a:t> do </a:t>
            </a:r>
            <a:r>
              <a:rPr lang="en-US" sz="1400" dirty="0" err="1"/>
              <a:t>eksplozije</a:t>
            </a:r>
            <a:r>
              <a:rPr lang="en-US" sz="1400" dirty="0"/>
              <a:t> (</a:t>
            </a:r>
            <a:r>
              <a:rPr lang="en-US" sz="1400" dirty="0" err="1"/>
              <a:t>broj</a:t>
            </a:r>
            <a:r>
              <a:rPr lang="en-US" sz="1400" dirty="0"/>
              <a:t> </a:t>
            </a:r>
            <a:r>
              <a:rPr lang="en-US" sz="1400" dirty="0" err="1"/>
              <a:t>molova</a:t>
            </a:r>
            <a:r>
              <a:rPr lang="en-US" sz="1400" dirty="0"/>
              <a:t> </a:t>
            </a:r>
            <a:r>
              <a:rPr lang="en-US" sz="1400" dirty="0" err="1"/>
              <a:t>reaktanata</a:t>
            </a:r>
            <a:r>
              <a:rPr lang="en-US" sz="1400" dirty="0"/>
              <a:t>)</a:t>
            </a:r>
          </a:p>
          <a:p>
            <a:r>
              <a:rPr lang="en-US" sz="1400" dirty="0" err="1" smtClean="0"/>
              <a:t>nSp</a:t>
            </a:r>
            <a:r>
              <a:rPr lang="en-US" sz="1400" dirty="0" smtClean="0"/>
              <a:t> </a:t>
            </a:r>
            <a:r>
              <a:rPr lang="en-US" sz="1400" dirty="0"/>
              <a:t>– </a:t>
            </a:r>
            <a:r>
              <a:rPr lang="en-US" sz="1400" dirty="0" err="1"/>
              <a:t>broj</a:t>
            </a:r>
            <a:r>
              <a:rPr lang="en-US" sz="1400" dirty="0"/>
              <a:t> </a:t>
            </a:r>
            <a:r>
              <a:rPr lang="en-US" sz="1400" dirty="0" err="1"/>
              <a:t>molova</a:t>
            </a:r>
            <a:r>
              <a:rPr lang="en-US" sz="1400" dirty="0"/>
              <a:t> </a:t>
            </a:r>
            <a:r>
              <a:rPr lang="en-US" sz="1400" dirty="0" err="1"/>
              <a:t>krajnjih</a:t>
            </a:r>
            <a:r>
              <a:rPr lang="en-US" sz="1400" dirty="0"/>
              <a:t> </a:t>
            </a:r>
            <a:r>
              <a:rPr lang="en-US" sz="1400" dirty="0" err="1"/>
              <a:t>produkata</a:t>
            </a:r>
            <a:r>
              <a:rPr lang="en-US" sz="1400" dirty="0"/>
              <a:t> </a:t>
            </a:r>
            <a:r>
              <a:rPr lang="en-US" sz="1400" dirty="0" err="1"/>
              <a:t>sagorevanja</a:t>
            </a:r>
            <a:r>
              <a:rPr lang="en-US" sz="1400" dirty="0"/>
              <a:t> </a:t>
            </a:r>
          </a:p>
          <a:p>
            <a:r>
              <a:rPr lang="en-US" sz="1400" dirty="0" smtClean="0"/>
              <a:t>Po </a:t>
            </a:r>
            <a:r>
              <a:rPr lang="en-US" sz="1400" dirty="0"/>
              <a:t>– </a:t>
            </a:r>
            <a:r>
              <a:rPr lang="en-US" sz="1400" dirty="0" err="1"/>
              <a:t>pritisak</a:t>
            </a:r>
            <a:r>
              <a:rPr lang="en-US" sz="1400" dirty="0"/>
              <a:t> u </a:t>
            </a:r>
            <a:r>
              <a:rPr lang="en-US" sz="1400" dirty="0" err="1"/>
              <a:t>sistemu</a:t>
            </a:r>
            <a:r>
              <a:rPr lang="en-US" sz="1400" dirty="0"/>
              <a:t> pre </a:t>
            </a:r>
            <a:r>
              <a:rPr lang="en-US" sz="1400" dirty="0" err="1"/>
              <a:t>eksplozija</a:t>
            </a:r>
            <a:r>
              <a:rPr lang="en-US" sz="1400" dirty="0"/>
              <a:t> (Pa)</a:t>
            </a:r>
          </a:p>
          <a:p>
            <a:r>
              <a:rPr lang="en-US" sz="1400" dirty="0" err="1" smtClean="0"/>
              <a:t>Pe</a:t>
            </a:r>
            <a:r>
              <a:rPr lang="en-US" sz="1400" dirty="0" smtClean="0"/>
              <a:t> </a:t>
            </a:r>
            <a:r>
              <a:rPr lang="en-US" sz="1400" dirty="0"/>
              <a:t>– </a:t>
            </a:r>
            <a:r>
              <a:rPr lang="en-US" sz="1400" dirty="0" err="1"/>
              <a:t>pritisak</a:t>
            </a:r>
            <a:r>
              <a:rPr lang="en-US" sz="1400" dirty="0"/>
              <a:t> u </a:t>
            </a:r>
            <a:r>
              <a:rPr lang="en-US" sz="1400" dirty="0" err="1"/>
              <a:t>sistemu</a:t>
            </a:r>
            <a:r>
              <a:rPr lang="en-US" sz="1400" dirty="0"/>
              <a:t> </a:t>
            </a:r>
            <a:r>
              <a:rPr lang="en-US" sz="1400" dirty="0" err="1"/>
              <a:t>prilikom</a:t>
            </a:r>
            <a:r>
              <a:rPr lang="en-US" sz="1400" dirty="0"/>
              <a:t> </a:t>
            </a:r>
            <a:r>
              <a:rPr lang="en-US" sz="1400" dirty="0" err="1"/>
              <a:t>eksplozija</a:t>
            </a:r>
            <a:r>
              <a:rPr lang="en-US" sz="1400" dirty="0"/>
              <a:t> (Pa)</a:t>
            </a:r>
          </a:p>
          <a:p>
            <a:r>
              <a:rPr lang="en-US" sz="1400" dirty="0" smtClean="0"/>
              <a:t>To </a:t>
            </a:r>
            <a:r>
              <a:rPr lang="en-US" sz="1400" dirty="0"/>
              <a:t>– temperature </a:t>
            </a:r>
            <a:r>
              <a:rPr lang="en-US" sz="1400" dirty="0" err="1"/>
              <a:t>smeše</a:t>
            </a:r>
            <a:r>
              <a:rPr lang="en-US" sz="1400" dirty="0"/>
              <a:t> pre </a:t>
            </a:r>
            <a:r>
              <a:rPr lang="en-US" sz="1400" dirty="0" err="1"/>
              <a:t>eksplozije</a:t>
            </a:r>
            <a:r>
              <a:rPr lang="en-US" sz="1400" dirty="0"/>
              <a:t> (K)</a:t>
            </a:r>
          </a:p>
          <a:p>
            <a:r>
              <a:rPr lang="en-US" sz="1400" dirty="0" err="1" smtClean="0"/>
              <a:t>Te</a:t>
            </a:r>
            <a:r>
              <a:rPr lang="en-US" sz="1400" dirty="0" smtClean="0"/>
              <a:t> </a:t>
            </a:r>
            <a:r>
              <a:rPr lang="en-US" sz="1400" dirty="0"/>
              <a:t>– </a:t>
            </a:r>
            <a:r>
              <a:rPr lang="en-US" sz="1400" dirty="0" err="1"/>
              <a:t>temperatura</a:t>
            </a:r>
            <a:r>
              <a:rPr lang="en-US" sz="1400" dirty="0"/>
              <a:t> </a:t>
            </a:r>
            <a:r>
              <a:rPr lang="en-US" sz="1400" dirty="0" err="1"/>
              <a:t>eksplozije</a:t>
            </a:r>
            <a:r>
              <a:rPr lang="en-US" sz="1400" dirty="0"/>
              <a:t> </a:t>
            </a:r>
            <a:r>
              <a:rPr lang="en-US" sz="1400" dirty="0" err="1"/>
              <a:t>smeše</a:t>
            </a:r>
            <a:r>
              <a:rPr lang="en-US" sz="1400" dirty="0"/>
              <a:t> (K)</a:t>
            </a:r>
          </a:p>
          <a:p>
            <a:r>
              <a:rPr lang="en-US" sz="1400" dirty="0" smtClean="0"/>
              <a:t>V </a:t>
            </a:r>
            <a:r>
              <a:rPr lang="en-US" sz="1400" dirty="0"/>
              <a:t>– </a:t>
            </a:r>
            <a:r>
              <a:rPr lang="en-US" sz="1400" dirty="0" err="1"/>
              <a:t>zapremina</a:t>
            </a:r>
            <a:r>
              <a:rPr lang="en-US" sz="1400" dirty="0"/>
              <a:t> </a:t>
            </a:r>
            <a:r>
              <a:rPr lang="en-US" sz="1400" dirty="0" err="1"/>
              <a:t>sistema</a:t>
            </a:r>
            <a:r>
              <a:rPr lang="en-US" sz="1400" dirty="0"/>
              <a:t> </a:t>
            </a:r>
            <a:r>
              <a:rPr lang="en-US" sz="1400" dirty="0" err="1"/>
              <a:t>koja</a:t>
            </a:r>
            <a:r>
              <a:rPr lang="en-US" sz="1400" dirty="0"/>
              <a:t> se ne </a:t>
            </a:r>
            <a:r>
              <a:rPr lang="en-US" sz="1400" dirty="0" err="1"/>
              <a:t>menja</a:t>
            </a:r>
            <a:r>
              <a:rPr lang="en-US" sz="1400" dirty="0"/>
              <a:t> (m</a:t>
            </a:r>
            <a:r>
              <a:rPr lang="en-US" sz="1400" baseline="30000" dirty="0"/>
              <a:t>3</a:t>
            </a:r>
            <a:r>
              <a:rPr lang="en-US" sz="1400" dirty="0"/>
              <a:t>)</a:t>
            </a:r>
          </a:p>
        </p:txBody>
      </p:sp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4335352"/>
              </p:ext>
            </p:extLst>
          </p:nvPr>
        </p:nvGraphicFramePr>
        <p:xfrm>
          <a:off x="6443256" y="3267115"/>
          <a:ext cx="995087" cy="7147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4" name="Equation" r:id="rId10" imgW="672808" imgH="482391" progId="Equation.3">
                  <p:embed/>
                </p:oleObj>
              </mc:Choice>
              <mc:Fallback>
                <p:oleObj name="Equation" r:id="rId10" imgW="672808" imgH="482391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3256" y="3267115"/>
                        <a:ext cx="995087" cy="714781"/>
                      </a:xfrm>
                      <a:prstGeom prst="rect">
                        <a:avLst/>
                      </a:prstGeom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7635077" y="3439839"/>
            <a:ext cx="274389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b="1" u="sng" dirty="0">
                <a:solidFill>
                  <a:srgbClr val="FF0000"/>
                </a:solidFill>
              </a:rPr>
              <a:t>TEMPERATURA EKSPLOZIJE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411985" y="3981896"/>
            <a:ext cx="4141432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 err="1"/>
              <a:t>Qve</a:t>
            </a:r>
            <a:r>
              <a:rPr lang="en-US" sz="1400" dirty="0"/>
              <a:t> – </a:t>
            </a:r>
            <a:r>
              <a:rPr lang="en-US" sz="1400" dirty="0" err="1"/>
              <a:t>toplota</a:t>
            </a:r>
            <a:r>
              <a:rPr lang="en-US" sz="1400" dirty="0"/>
              <a:t> </a:t>
            </a:r>
            <a:r>
              <a:rPr lang="en-US" sz="1400" dirty="0" err="1"/>
              <a:t>eksplozije</a:t>
            </a:r>
            <a:r>
              <a:rPr lang="en-US" sz="1400" dirty="0"/>
              <a:t>;	</a:t>
            </a:r>
            <a:endParaRPr lang="sr-Latn-RS" sz="1400" dirty="0" smtClean="0"/>
          </a:p>
          <a:p>
            <a:r>
              <a:rPr lang="en-US" sz="1400" dirty="0" smtClean="0"/>
              <a:t>m </a:t>
            </a:r>
            <a:r>
              <a:rPr lang="en-US" sz="1400" dirty="0"/>
              <a:t>– </a:t>
            </a:r>
            <a:r>
              <a:rPr lang="en-US" sz="1400" dirty="0" err="1"/>
              <a:t>količina</a:t>
            </a:r>
            <a:r>
              <a:rPr lang="en-US" sz="1400" dirty="0"/>
              <a:t> </a:t>
            </a:r>
            <a:r>
              <a:rPr lang="en-US" sz="1400" dirty="0" err="1"/>
              <a:t>produkata</a:t>
            </a:r>
            <a:r>
              <a:rPr lang="en-US" sz="1400" dirty="0"/>
              <a:t> </a:t>
            </a:r>
            <a:r>
              <a:rPr lang="en-US" sz="1400" dirty="0" err="1"/>
              <a:t>eksplozije</a:t>
            </a:r>
            <a:r>
              <a:rPr lang="en-US" sz="1400" dirty="0"/>
              <a:t>;	</a:t>
            </a:r>
            <a:endParaRPr lang="sr-Latn-RS" sz="1400" dirty="0" smtClean="0"/>
          </a:p>
          <a:p>
            <a:r>
              <a:rPr lang="en-US" sz="1400" dirty="0" err="1" smtClean="0"/>
              <a:t>c</a:t>
            </a:r>
            <a:r>
              <a:rPr lang="en-US" sz="1400" baseline="-25000" dirty="0" err="1" smtClean="0"/>
              <a:t>vsr</a:t>
            </a:r>
            <a:r>
              <a:rPr lang="en-US" sz="1400" dirty="0" smtClean="0"/>
              <a:t> </a:t>
            </a:r>
            <a:r>
              <a:rPr lang="en-US" sz="1400" dirty="0"/>
              <a:t>– </a:t>
            </a:r>
            <a:r>
              <a:rPr lang="en-US" sz="1400" dirty="0" err="1"/>
              <a:t>srednja</a:t>
            </a:r>
            <a:r>
              <a:rPr lang="en-US" sz="1400" dirty="0"/>
              <a:t> </a:t>
            </a:r>
            <a:r>
              <a:rPr lang="en-US" sz="1400" dirty="0" err="1"/>
              <a:t>specifična</a:t>
            </a:r>
            <a:r>
              <a:rPr lang="en-US" sz="1400" dirty="0"/>
              <a:t> </a:t>
            </a:r>
            <a:r>
              <a:rPr lang="en-US" sz="1400" dirty="0" err="1"/>
              <a:t>toplota</a:t>
            </a:r>
            <a:endParaRPr lang="en-US" sz="1400" dirty="0"/>
          </a:p>
        </p:txBody>
      </p:sp>
      <p:sp>
        <p:nvSpPr>
          <p:cNvPr id="21" name="Rectangle 20"/>
          <p:cNvSpPr/>
          <p:nvPr/>
        </p:nvSpPr>
        <p:spPr>
          <a:xfrm>
            <a:off x="0" y="5100709"/>
            <a:ext cx="12192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400" b="1" dirty="0" smtClean="0"/>
              <a:t>Toplota eksplozije </a:t>
            </a:r>
            <a:r>
              <a:rPr lang="sr-Latn-RS" sz="1400" dirty="0" smtClean="0"/>
              <a:t>je ukupna toplota koja se oslobađa u toku eksplozije. </a:t>
            </a:r>
          </a:p>
          <a:p>
            <a:endParaRPr lang="sr-Latn-RS" sz="1400" b="1" dirty="0"/>
          </a:p>
          <a:p>
            <a:r>
              <a:rPr lang="sr-Latn-RS" sz="1400" b="1" dirty="0" smtClean="0"/>
              <a:t>Toplota nastajanja nekog jedinjenja </a:t>
            </a:r>
            <a:r>
              <a:rPr lang="sr-Latn-RS" sz="1400" dirty="0" smtClean="0"/>
              <a:t>je ona količina toplote koja se oslobodi ili apsorbuje prilikom stvaranja jednog mola dotičnog jedinjenja. </a:t>
            </a:r>
          </a:p>
          <a:p>
            <a:endParaRPr lang="sr-Latn-RS" sz="1400" dirty="0" smtClean="0"/>
          </a:p>
          <a:p>
            <a:r>
              <a:rPr lang="sr-Latn-RS" sz="1400" dirty="0" smtClean="0"/>
              <a:t>Hemijske reakcije uglavnom teku </a:t>
            </a:r>
            <a:r>
              <a:rPr lang="sr-Latn-RS" sz="1400" dirty="0" err="1" smtClean="0"/>
              <a:t>izoteremno</a:t>
            </a:r>
            <a:r>
              <a:rPr lang="sr-Latn-RS" sz="1400" dirty="0" smtClean="0"/>
              <a:t> (pri stalnoj temperaturi). Postoje dve vrste toplota nastajanja – </a:t>
            </a:r>
            <a:r>
              <a:rPr lang="sr-Latn-RS" sz="1400" dirty="0" err="1" smtClean="0"/>
              <a:t>Qp</a:t>
            </a:r>
            <a:r>
              <a:rPr lang="sr-Latn-RS" sz="1400" dirty="0" smtClean="0"/>
              <a:t> i </a:t>
            </a:r>
            <a:r>
              <a:rPr lang="sr-Latn-RS" sz="1400" dirty="0" err="1" smtClean="0"/>
              <a:t>Qv</a:t>
            </a:r>
            <a:r>
              <a:rPr lang="sr-Latn-RS" sz="1400" dirty="0" smtClean="0"/>
              <a:t> u zavisnosti od toga da li su reakcije pri stalnom pritisku ili pri stalnoj zapremini. U našem slučaju usvojićemo da se proces eksplozije odvija pri stalnoj V.</a:t>
            </a:r>
            <a:endParaRPr lang="sr-Latn-RS" sz="1400" dirty="0"/>
          </a:p>
        </p:txBody>
      </p:sp>
    </p:spTree>
    <p:extLst>
      <p:ext uri="{BB962C8B-B14F-4D97-AF65-F5344CB8AC3E}">
        <p14:creationId xmlns:p14="http://schemas.microsoft.com/office/powerpoint/2010/main" val="643549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3301321"/>
              </p:ext>
            </p:extLst>
          </p:nvPr>
        </p:nvGraphicFramePr>
        <p:xfrm>
          <a:off x="442228" y="556735"/>
          <a:ext cx="4119353" cy="4619271"/>
        </p:xfrm>
        <a:graphic>
          <a:graphicData uri="http://schemas.openxmlformats.org/drawingml/2006/table">
            <a:tbl>
              <a:tblPr>
                <a:tableStyleId>{BDBED569-4797-4DF1-A0F4-6AAB3CD982D8}</a:tableStyleId>
              </a:tblPr>
              <a:tblGrid>
                <a:gridCol w="1131888"/>
                <a:gridCol w="608640"/>
                <a:gridCol w="748120"/>
                <a:gridCol w="789330"/>
                <a:gridCol w="841375"/>
              </a:tblGrid>
              <a:tr h="21957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 err="1">
                          <a:effectLst/>
                        </a:rPr>
                        <a:t>Materija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 dirty="0">
                          <a:effectLst/>
                        </a:rPr>
                        <a:t>Formula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Molekulska masa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Toplote obrazovanja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195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Qp [kJ/mol]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Qv [kJ/mol]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Azot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</a:t>
                      </a:r>
                      <a:r>
                        <a:rPr lang="en-US" sz="1200" u="none" strike="noStrike" baseline="-25000" dirty="0">
                          <a:effectLst/>
                        </a:rPr>
                        <a:t>2</a:t>
                      </a:r>
                      <a:endParaRPr lang="en-US" sz="12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Azotoksid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30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-90,418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-90,418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</a:rPr>
                        <a:t>Aluminijumoksid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Al</a:t>
                      </a:r>
                      <a:r>
                        <a:rPr lang="en-US" sz="1200" u="none" strike="noStrike" baseline="-25000" dirty="0">
                          <a:effectLst/>
                        </a:rPr>
                        <a:t>2</a:t>
                      </a:r>
                      <a:r>
                        <a:rPr lang="en-US" sz="1200" u="none" strike="noStrike" dirty="0">
                          <a:effectLst/>
                        </a:rPr>
                        <a:t>O</a:t>
                      </a:r>
                      <a:r>
                        <a:rPr lang="en-US" sz="1200" u="none" strike="noStrike" baseline="-25000" dirty="0">
                          <a:effectLst/>
                        </a:rPr>
                        <a:t>3</a:t>
                      </a:r>
                      <a:endParaRPr lang="en-US" sz="12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102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1670,214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1666,028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Amonijumnitrat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NH</a:t>
                      </a:r>
                      <a:r>
                        <a:rPr lang="en-US" sz="1200" u="none" strike="noStrike" baseline="-25000" dirty="0">
                          <a:effectLst/>
                        </a:rPr>
                        <a:t>4</a:t>
                      </a:r>
                      <a:r>
                        <a:rPr lang="en-US" sz="1200" u="none" strike="noStrike" dirty="0">
                          <a:effectLst/>
                        </a:rPr>
                        <a:t>NO</a:t>
                      </a:r>
                      <a:r>
                        <a:rPr lang="en-US" sz="1200" u="none" strike="noStrike" baseline="-25000" dirty="0">
                          <a:effectLst/>
                        </a:rPr>
                        <a:t>3</a:t>
                      </a:r>
                      <a:endParaRPr lang="en-US" sz="12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80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365,689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354,763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Voda (tečnost)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H</a:t>
                      </a:r>
                      <a:r>
                        <a:rPr lang="en-US" sz="1200" u="none" strike="noStrike" baseline="-25000" dirty="0">
                          <a:effectLst/>
                        </a:rPr>
                        <a:t>2</a:t>
                      </a:r>
                      <a:r>
                        <a:rPr lang="en-US" sz="1200" u="none" strike="noStrike" dirty="0">
                          <a:effectLst/>
                        </a:rPr>
                        <a:t>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286,197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283,392 [</a:t>
                      </a:r>
                      <a:r>
                        <a:rPr lang="en-US" sz="1200" u="none" strike="noStrike" baseline="30000" dirty="0" err="1">
                          <a:effectLst/>
                        </a:rPr>
                        <a:t>o</a:t>
                      </a:r>
                      <a:r>
                        <a:rPr lang="en-US" sz="1200" u="none" strike="noStrike" dirty="0" err="1">
                          <a:effectLst/>
                        </a:rPr>
                        <a:t>C</a:t>
                      </a:r>
                      <a:r>
                        <a:rPr lang="en-US" sz="1200" u="none" strike="noStrike" dirty="0">
                          <a:effectLst/>
                        </a:rPr>
                        <a:t>]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 dirty="0" err="1">
                          <a:effectLst/>
                        </a:rPr>
                        <a:t>Voda</a:t>
                      </a:r>
                      <a:r>
                        <a:rPr lang="en-US" sz="1200" u="none" strike="noStrike" dirty="0">
                          <a:effectLst/>
                        </a:rPr>
                        <a:t> (para)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H</a:t>
                      </a:r>
                      <a:r>
                        <a:rPr lang="en-US" sz="1200" u="none" strike="noStrike" baseline="-25000" dirty="0">
                          <a:effectLst/>
                        </a:rPr>
                        <a:t>2</a:t>
                      </a:r>
                      <a:r>
                        <a:rPr lang="en-US" sz="1200" u="none" strike="noStrike" dirty="0">
                          <a:effectLst/>
                        </a:rPr>
                        <a:t>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241,867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240,569 [</a:t>
                      </a:r>
                      <a:r>
                        <a:rPr lang="en-US" sz="1200" u="none" strike="noStrike" baseline="30000" dirty="0" err="1">
                          <a:effectLst/>
                        </a:rPr>
                        <a:t>o</a:t>
                      </a:r>
                      <a:r>
                        <a:rPr lang="en-US" sz="1200" u="none" strike="noStrike" dirty="0" err="1">
                          <a:effectLst/>
                        </a:rPr>
                        <a:t>C</a:t>
                      </a:r>
                      <a:r>
                        <a:rPr lang="en-US" sz="1200" u="none" strike="noStrike" dirty="0">
                          <a:effectLst/>
                        </a:rPr>
                        <a:t>]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Vodonik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H</a:t>
                      </a:r>
                      <a:r>
                        <a:rPr lang="en-US" sz="1200" u="none" strike="noStrike" baseline="-25000" dirty="0">
                          <a:effectLst/>
                        </a:rPr>
                        <a:t>2</a:t>
                      </a:r>
                      <a:endParaRPr lang="en-US" sz="12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0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Vodonik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H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-216,835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Kalijumkarbonat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K</a:t>
                      </a:r>
                      <a:r>
                        <a:rPr lang="en-US" sz="1200" u="none" strike="noStrike" baseline="-25000" dirty="0">
                          <a:effectLst/>
                        </a:rPr>
                        <a:t>2</a:t>
                      </a:r>
                      <a:r>
                        <a:rPr lang="en-US" sz="1200" u="none" strike="noStrike" dirty="0">
                          <a:effectLst/>
                        </a:rPr>
                        <a:t>CO</a:t>
                      </a:r>
                      <a:r>
                        <a:rPr lang="en-US" sz="1200" u="none" strike="noStrike" baseline="-25000" dirty="0">
                          <a:effectLst/>
                        </a:rPr>
                        <a:t>3</a:t>
                      </a:r>
                      <a:endParaRPr lang="en-US" sz="12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138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1148,889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1145,248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Kalijumnitrat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KNO</a:t>
                      </a:r>
                      <a:r>
                        <a:rPr lang="en-US" sz="1200" u="none" strike="noStrike" baseline="-25000" dirty="0">
                          <a:effectLst/>
                        </a:rPr>
                        <a:t>3</a:t>
                      </a:r>
                      <a:endParaRPr lang="en-US" sz="12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101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494,367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489,343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u="none" strike="noStrike">
                          <a:effectLst/>
                        </a:rPr>
                        <a:t>Kalcijumoksid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 err="1">
                          <a:effectLst/>
                        </a:rPr>
                        <a:t>CaO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56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>
                          <a:effectLst/>
                        </a:rPr>
                        <a:t>635,016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631,249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Kiseonik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</a:t>
                      </a:r>
                      <a:r>
                        <a:rPr lang="en-US" sz="12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Kiseonik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-244,881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Metan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</a:t>
                      </a:r>
                      <a:r>
                        <a:rPr lang="en-US" sz="12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75,767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74,092</a:t>
                      </a:r>
                    </a:p>
                  </a:txBody>
                  <a:tcPr marL="9525" marR="9525" marT="9525" marB="0" anchor="ctr"/>
                </a:tc>
              </a:tr>
              <a:tr h="227771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Parafin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,</a:t>
                      </a:r>
                      <a:r>
                        <a:rPr lang="sr-Latn-R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 [</a:t>
                      </a:r>
                      <a:r>
                        <a:rPr lang="sr-Latn-RS" sz="12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kJ</a:t>
                      </a:r>
                      <a:r>
                        <a:rPr lang="sr-Latn-R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/kg]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-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2168,348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Ugljendioksid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</a:t>
                      </a:r>
                      <a:r>
                        <a:rPr lang="en-US" sz="12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395,619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395,619</a:t>
                      </a: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Ugljenmonoksid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112,52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113,734</a:t>
                      </a: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Ugljenik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</a:tr>
              <a:tr h="219575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Celuloza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CH</a:t>
                      </a:r>
                      <a:r>
                        <a:rPr lang="en-US" sz="12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O</a:t>
                      </a:r>
                      <a:r>
                        <a:rPr lang="en-US" sz="1200" b="0" i="0" u="none" strike="noStrike" baseline="-25000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r-Latn-R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162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964,036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946,036</a:t>
                      </a: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35558" y="243281"/>
            <a:ext cx="47230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dirty="0" smtClean="0"/>
              <a:t>Tabela 1. Toplote nastajanja na temperaturi od 18</a:t>
            </a:r>
            <a:r>
              <a:rPr lang="sr-Latn-RS" sz="1400" baseline="30000" dirty="0" smtClean="0"/>
              <a:t>o</a:t>
            </a:r>
            <a:r>
              <a:rPr lang="sr-Latn-RS" sz="1400" dirty="0" smtClean="0"/>
              <a:t>C</a:t>
            </a:r>
            <a:endParaRPr lang="en-US" sz="14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1234881"/>
              </p:ext>
            </p:extLst>
          </p:nvPr>
        </p:nvGraphicFramePr>
        <p:xfrm>
          <a:off x="5166918" y="775043"/>
          <a:ext cx="6845301" cy="39973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2923"/>
                <a:gridCol w="667385"/>
                <a:gridCol w="667385"/>
                <a:gridCol w="667385"/>
                <a:gridCol w="803910"/>
                <a:gridCol w="846773"/>
                <a:gridCol w="667385"/>
                <a:gridCol w="667385"/>
                <a:gridCol w="667385"/>
                <a:gridCol w="667385"/>
              </a:tblGrid>
              <a:tr h="339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 [</a:t>
                      </a:r>
                      <a:r>
                        <a:rPr lang="en-US" sz="1200" baseline="30000" dirty="0" err="1">
                          <a:effectLst/>
                        </a:rPr>
                        <a:t>o</a:t>
                      </a:r>
                      <a:r>
                        <a:rPr lang="en-US" sz="1200" dirty="0" err="1">
                          <a:effectLst/>
                        </a:rPr>
                        <a:t>C</a:t>
                      </a:r>
                      <a:r>
                        <a:rPr lang="en-US" sz="1200" dirty="0">
                          <a:effectLst/>
                        </a:rPr>
                        <a:t>]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CO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H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H</a:t>
                      </a:r>
                      <a:r>
                        <a:rPr lang="en-US" sz="1200" baseline="-25000" dirty="0" smtClean="0">
                          <a:effectLst/>
                        </a:rPr>
                        <a:t>2</a:t>
                      </a:r>
                      <a:r>
                        <a:rPr lang="en-US" sz="1200" dirty="0" smtClean="0">
                          <a:effectLst/>
                        </a:rPr>
                        <a:t>O</a:t>
                      </a:r>
                      <a:r>
                        <a:rPr lang="sr-Latn-RS" sz="1200" dirty="0" smtClean="0">
                          <a:effectLst/>
                        </a:rPr>
                        <a:t> </a:t>
                      </a:r>
                      <a:r>
                        <a:rPr lang="en-US" sz="1200" dirty="0" smtClean="0">
                          <a:effectLst/>
                        </a:rPr>
                        <a:t>para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H</a:t>
                      </a:r>
                      <a:r>
                        <a:rPr lang="en-US" sz="1200" baseline="-25000" dirty="0" smtClean="0">
                          <a:effectLst/>
                        </a:rPr>
                        <a:t>2</a:t>
                      </a:r>
                      <a:r>
                        <a:rPr lang="en-US" sz="1200" dirty="0" smtClean="0">
                          <a:effectLst/>
                        </a:rPr>
                        <a:t>O</a:t>
                      </a:r>
                      <a:r>
                        <a:rPr lang="sr-Latn-RS" sz="1200" dirty="0" smtClean="0">
                          <a:effectLst/>
                        </a:rPr>
                        <a:t> </a:t>
                      </a:r>
                      <a:r>
                        <a:rPr lang="en-US" sz="1200" dirty="0" err="1" smtClean="0">
                          <a:effectLst/>
                        </a:rPr>
                        <a:t>te</a:t>
                      </a:r>
                      <a:r>
                        <a:rPr lang="sr-Latn-RS" sz="1200" dirty="0">
                          <a:effectLst/>
                        </a:rPr>
                        <a:t>č</a:t>
                      </a:r>
                      <a:r>
                        <a:rPr lang="en-US" sz="1200" dirty="0">
                          <a:effectLst/>
                        </a:rPr>
                        <a:t>no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O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NO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Al</a:t>
                      </a:r>
                      <a:r>
                        <a:rPr lang="en-US" sz="1200" baseline="-25000">
                          <a:effectLst/>
                        </a:rPr>
                        <a:t>2</a:t>
                      </a:r>
                      <a:r>
                        <a:rPr lang="en-US" sz="1200">
                          <a:effectLst/>
                        </a:rPr>
                        <a:t>O</a:t>
                      </a:r>
                      <a:r>
                        <a:rPr lang="en-US" sz="1200" baseline="-25000">
                          <a:effectLst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28,674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51,195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26,163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37,925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80,497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30,390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28,256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29,553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143,580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34,116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61,283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29,888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45,418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84,055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36,083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33,614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35,079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173,720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39,560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71,623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36,041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53,497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96,320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41,860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39,055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40,688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205,532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45,209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82,129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41,190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61,827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104,650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47,762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44,581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46,381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238,602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50,818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92,678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46,506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70,367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113,189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53,748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50,190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52,074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273,346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56,511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103,394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51,906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75,725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121,896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59,776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55,799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57,851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417,763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2400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62,246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114,152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57,432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88,032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130,854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65,971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61,492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63,670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453,762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68,022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124,994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63,041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97,073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139,896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72,208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67,227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69,488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489,762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73,779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135,919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68,734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106,241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149,063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78,571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72,962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75,348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525,762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3000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79,576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146,887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74,469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115,408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158,230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84,892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78,739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81,208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561,761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3200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85,436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157,980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80,329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124,701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165,524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91,422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84,557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87,111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597,761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3400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91,255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169,073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86,232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134,203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177,026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97,911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90,376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93,013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633,760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3600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97,492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180,207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92,134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143,705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186,737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104,524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96,236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98,999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669,760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3800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103,017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191,384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98,162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153,250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196,072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111,180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102,055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104,943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705,760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4000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108,878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202,602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104,148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162,835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205,658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117,836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107,957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110,929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741,759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4200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114,822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213,905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110,259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172,421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215,244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124,575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113,859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116,957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4400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120,724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225,207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116,371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182,049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224,872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133,450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119,761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123,027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4600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126,668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236,551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122,524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191,761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234,583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138,138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125,706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129,096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4800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132,613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247,979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128,719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201,514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244,337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144,961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131,650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135,208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 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5000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138,557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259,406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134,873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211,309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254,132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151,784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137,594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141,319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6987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 smtClean="0"/>
              <a:t>1. </a:t>
            </a:r>
            <a:r>
              <a:rPr lang="en-US" dirty="0" err="1" smtClean="0"/>
              <a:t>Izračunati</a:t>
            </a:r>
            <a:r>
              <a:rPr lang="en-US" dirty="0" smtClean="0"/>
              <a:t> </a:t>
            </a:r>
            <a:r>
              <a:rPr lang="en-US" dirty="0" err="1"/>
              <a:t>pritisak</a:t>
            </a:r>
            <a:r>
              <a:rPr lang="en-US" dirty="0"/>
              <a:t> </a:t>
            </a:r>
            <a:r>
              <a:rPr lang="en-US" dirty="0" err="1"/>
              <a:t>eksplozije</a:t>
            </a:r>
            <a:r>
              <a:rPr lang="en-US" dirty="0"/>
              <a:t> </a:t>
            </a:r>
            <a:r>
              <a:rPr lang="en-US" dirty="0" err="1"/>
              <a:t>pri</a:t>
            </a:r>
            <a:r>
              <a:rPr lang="en-US" dirty="0"/>
              <a:t> </a:t>
            </a:r>
            <a:r>
              <a:rPr lang="en-US" dirty="0" err="1"/>
              <a:t>sagorevanju</a:t>
            </a:r>
            <a:r>
              <a:rPr lang="en-US" dirty="0"/>
              <a:t> </a:t>
            </a:r>
            <a:r>
              <a:rPr lang="en-US" dirty="0" err="1"/>
              <a:t>smeše</a:t>
            </a:r>
            <a:r>
              <a:rPr lang="en-US" dirty="0"/>
              <a:t> </a:t>
            </a:r>
            <a:r>
              <a:rPr lang="en-US" dirty="0" err="1"/>
              <a:t>koja</a:t>
            </a:r>
            <a:r>
              <a:rPr lang="en-US" dirty="0"/>
              <a:t> se </a:t>
            </a:r>
            <a:r>
              <a:rPr lang="en-US" dirty="0" err="1"/>
              <a:t>sastoji</a:t>
            </a:r>
            <a:r>
              <a:rPr lang="en-US" dirty="0"/>
              <a:t> </a:t>
            </a:r>
            <a:r>
              <a:rPr lang="en-US" dirty="0" smtClean="0"/>
              <a:t>od</a:t>
            </a:r>
            <a:r>
              <a:rPr lang="sr-Latn-RS" dirty="0" smtClean="0"/>
              <a:t> </a:t>
            </a:r>
            <a:r>
              <a:rPr lang="en-US" dirty="0" smtClean="0"/>
              <a:t>n</a:t>
            </a:r>
            <a:r>
              <a:rPr lang="en-US" baseline="-25000" dirty="0" smtClean="0"/>
              <a:t>CH4</a:t>
            </a:r>
            <a:r>
              <a:rPr lang="en-US" dirty="0" smtClean="0"/>
              <a:t> </a:t>
            </a:r>
            <a:r>
              <a:rPr lang="en-US" dirty="0"/>
              <a:t>= 2 [</a:t>
            </a:r>
            <a:r>
              <a:rPr lang="en-US" dirty="0" err="1"/>
              <a:t>mol</a:t>
            </a:r>
            <a:r>
              <a:rPr lang="en-US" dirty="0"/>
              <a:t>] </a:t>
            </a:r>
            <a:r>
              <a:rPr lang="en-US" dirty="0" err="1"/>
              <a:t>metana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n</a:t>
            </a:r>
            <a:r>
              <a:rPr lang="en-US" baseline="-25000" dirty="0"/>
              <a:t>C3H8</a:t>
            </a:r>
            <a:r>
              <a:rPr lang="en-US" dirty="0"/>
              <a:t> = 3 [</a:t>
            </a:r>
            <a:r>
              <a:rPr lang="en-US" dirty="0" err="1"/>
              <a:t>mol</a:t>
            </a:r>
            <a:r>
              <a:rPr lang="en-US" dirty="0"/>
              <a:t>] </a:t>
            </a:r>
            <a:r>
              <a:rPr lang="en-US" dirty="0" err="1"/>
              <a:t>propana</a:t>
            </a:r>
            <a:r>
              <a:rPr lang="en-US" dirty="0"/>
              <a:t>. </a:t>
            </a:r>
            <a:r>
              <a:rPr lang="en-US" dirty="0" err="1"/>
              <a:t>Početna</a:t>
            </a:r>
            <a:r>
              <a:rPr lang="en-US" dirty="0"/>
              <a:t> </a:t>
            </a:r>
            <a:r>
              <a:rPr lang="en-US" dirty="0" err="1"/>
              <a:t>temperatura</a:t>
            </a:r>
            <a:r>
              <a:rPr lang="en-US" dirty="0"/>
              <a:t> </a:t>
            </a:r>
            <a:r>
              <a:rPr lang="en-US" dirty="0" err="1" smtClean="0"/>
              <a:t>smeše</a:t>
            </a:r>
            <a:r>
              <a:rPr lang="sr-Latn-RS" dirty="0" smtClean="0"/>
              <a:t> </a:t>
            </a:r>
            <a:r>
              <a:rPr lang="en-US" dirty="0" err="1" smtClean="0"/>
              <a:t>iznosi</a:t>
            </a:r>
            <a:r>
              <a:rPr lang="en-US" dirty="0" smtClean="0"/>
              <a:t> </a:t>
            </a:r>
            <a:r>
              <a:rPr lang="en-US" dirty="0"/>
              <a:t>to = 10 [</a:t>
            </a:r>
            <a:r>
              <a:rPr lang="en-US" baseline="30000" dirty="0" err="1"/>
              <a:t>o</a:t>
            </a:r>
            <a:r>
              <a:rPr lang="en-US" dirty="0" err="1"/>
              <a:t>C</a:t>
            </a:r>
            <a:r>
              <a:rPr lang="en-US" dirty="0"/>
              <a:t>], </a:t>
            </a:r>
            <a:r>
              <a:rPr lang="en-US" dirty="0" err="1"/>
              <a:t>početni</a:t>
            </a:r>
            <a:r>
              <a:rPr lang="en-US" dirty="0"/>
              <a:t> </a:t>
            </a:r>
            <a:r>
              <a:rPr lang="en-US" dirty="0" err="1"/>
              <a:t>pritisak</a:t>
            </a:r>
            <a:r>
              <a:rPr lang="en-US" dirty="0"/>
              <a:t> </a:t>
            </a:r>
            <a:r>
              <a:rPr lang="en-US" dirty="0" err="1"/>
              <a:t>p</a:t>
            </a:r>
            <a:r>
              <a:rPr lang="en-US" baseline="-25000" dirty="0" err="1"/>
              <a:t>o</a:t>
            </a:r>
            <a:r>
              <a:rPr lang="en-US" dirty="0"/>
              <a:t> = 151987,5 [Pa] a </a:t>
            </a:r>
            <a:r>
              <a:rPr lang="en-US" dirty="0" err="1"/>
              <a:t>temperatura</a:t>
            </a:r>
            <a:r>
              <a:rPr lang="en-US" dirty="0"/>
              <a:t> </a:t>
            </a:r>
            <a:r>
              <a:rPr lang="en-US" dirty="0" err="1" smtClean="0"/>
              <a:t>eksplozije</a:t>
            </a:r>
            <a:r>
              <a:rPr lang="sr-Latn-RS" dirty="0" smtClean="0"/>
              <a:t> </a:t>
            </a:r>
            <a:r>
              <a:rPr lang="en-US" dirty="0" err="1" smtClean="0"/>
              <a:t>T</a:t>
            </a:r>
            <a:r>
              <a:rPr lang="en-US" baseline="-25000" dirty="0" err="1" smtClean="0"/>
              <a:t>e</a:t>
            </a:r>
            <a:r>
              <a:rPr lang="en-US" dirty="0" smtClean="0"/>
              <a:t> </a:t>
            </a:r>
            <a:r>
              <a:rPr lang="en-US" dirty="0"/>
              <a:t>= 1542 [K].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7848175"/>
              </p:ext>
            </p:extLst>
          </p:nvPr>
        </p:nvGraphicFramePr>
        <p:xfrm>
          <a:off x="140542" y="708560"/>
          <a:ext cx="1119717" cy="304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02" name="Equation" r:id="rId3" imgW="876300" imgH="241300" progId="Equation.3">
                  <p:embed/>
                </p:oleObj>
              </mc:Choice>
              <mc:Fallback>
                <p:oleObj name="Equation" r:id="rId3" imgW="876300" imgH="241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542" y="708560"/>
                        <a:ext cx="1119717" cy="3042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093700"/>
              </p:ext>
            </p:extLst>
          </p:nvPr>
        </p:nvGraphicFramePr>
        <p:xfrm>
          <a:off x="1470747" y="708560"/>
          <a:ext cx="1156230" cy="304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03" name="Equation" r:id="rId5" imgW="901309" imgH="241195" progId="Equation.3">
                  <p:embed/>
                </p:oleObj>
              </mc:Choice>
              <mc:Fallback>
                <p:oleObj name="Equation" r:id="rId5" imgW="901309" imgH="24119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0747" y="708560"/>
                        <a:ext cx="1156230" cy="3042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8768907"/>
              </p:ext>
            </p:extLst>
          </p:nvPr>
        </p:nvGraphicFramePr>
        <p:xfrm>
          <a:off x="2865951" y="699034"/>
          <a:ext cx="149701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04" name="Equation" r:id="rId7" imgW="1168400" imgH="228600" progId="Equation.3">
                  <p:embed/>
                </p:oleObj>
              </mc:Choice>
              <mc:Fallback>
                <p:oleObj name="Equation" r:id="rId7" imgW="11684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65951" y="699034"/>
                        <a:ext cx="1497013" cy="292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2154587"/>
              </p:ext>
            </p:extLst>
          </p:nvPr>
        </p:nvGraphicFramePr>
        <p:xfrm>
          <a:off x="4607136" y="671498"/>
          <a:ext cx="924984" cy="30427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05" name="Equation" r:id="rId9" imgW="723586" imgH="241195" progId="Equation.3">
                  <p:embed/>
                </p:oleObj>
              </mc:Choice>
              <mc:Fallback>
                <p:oleObj name="Equation" r:id="rId9" imgW="723586" imgH="241195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7136" y="671498"/>
                        <a:ext cx="924984" cy="30427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731543"/>
              </p:ext>
            </p:extLst>
          </p:nvPr>
        </p:nvGraphicFramePr>
        <p:xfrm>
          <a:off x="5776292" y="698659"/>
          <a:ext cx="1058863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06" name="Equation" r:id="rId11" imgW="825500" imgH="228600" progId="Equation.3">
                  <p:embed/>
                </p:oleObj>
              </mc:Choice>
              <mc:Fallback>
                <p:oleObj name="Equation" r:id="rId11" imgW="825500" imgH="228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6292" y="698659"/>
                        <a:ext cx="1058863" cy="292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68552152"/>
              </p:ext>
            </p:extLst>
          </p:nvPr>
        </p:nvGraphicFramePr>
        <p:xfrm>
          <a:off x="7079327" y="698659"/>
          <a:ext cx="535517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07" name="Equation" r:id="rId13" imgW="419100" imgH="228600" progId="Equation.3">
                  <p:embed/>
                </p:oleObj>
              </mc:Choice>
              <mc:Fallback>
                <p:oleObj name="Equation" r:id="rId13" imgW="4191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9327" y="698659"/>
                        <a:ext cx="535517" cy="2921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88898"/>
              </p:ext>
            </p:extLst>
          </p:nvPr>
        </p:nvGraphicFramePr>
        <p:xfrm>
          <a:off x="493187" y="1724734"/>
          <a:ext cx="4534335" cy="363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08" name="Equation" r:id="rId15" imgW="2844800" imgH="228600" progId="Equation.3">
                  <p:embed/>
                </p:oleObj>
              </mc:Choice>
              <mc:Fallback>
                <p:oleObj name="Equation" r:id="rId15" imgW="284480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3187" y="1724734"/>
                        <a:ext cx="4534335" cy="3639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3920251"/>
              </p:ext>
            </p:extLst>
          </p:nvPr>
        </p:nvGraphicFramePr>
        <p:xfrm>
          <a:off x="741512" y="2236136"/>
          <a:ext cx="5034780" cy="3487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09" name="Equation" r:id="rId17" imgW="3162300" imgH="215900" progId="Equation.3">
                  <p:embed/>
                </p:oleObj>
              </mc:Choice>
              <mc:Fallback>
                <p:oleObj name="Equation" r:id="rId17" imgW="3162300" imgH="2159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512" y="2236136"/>
                        <a:ext cx="5034780" cy="34879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0915716"/>
              </p:ext>
            </p:extLst>
          </p:nvPr>
        </p:nvGraphicFramePr>
        <p:xfrm>
          <a:off x="741512" y="2635534"/>
          <a:ext cx="5095440" cy="363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0" name="Equation" r:id="rId19" imgW="3200400" imgH="228600" progId="Equation.3">
                  <p:embed/>
                </p:oleObj>
              </mc:Choice>
              <mc:Fallback>
                <p:oleObj name="Equation" r:id="rId19" imgW="3200400" imgH="2286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512" y="2635534"/>
                        <a:ext cx="5095440" cy="36396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85892722"/>
              </p:ext>
            </p:extLst>
          </p:nvPr>
        </p:nvGraphicFramePr>
        <p:xfrm>
          <a:off x="445937" y="3110567"/>
          <a:ext cx="6263145" cy="363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1" name="Equation" r:id="rId21" imgW="3937000" imgH="228600" progId="Equation.3">
                  <p:embed/>
                </p:oleObj>
              </mc:Choice>
              <mc:Fallback>
                <p:oleObj name="Equation" r:id="rId21" imgW="3937000" imgH="2286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937" y="3110567"/>
                        <a:ext cx="6263145" cy="363960"/>
                      </a:xfrm>
                      <a:prstGeom prst="rect">
                        <a:avLst/>
                      </a:prstGeom>
                      <a:noFill/>
                      <a:ln w="15875"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445937" y="1305884"/>
            <a:ext cx="6715465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Na osnovu datog broja molova komponenata smeše sledi </a:t>
            </a:r>
            <a:r>
              <a:rPr kumimoji="0" lang="sr-Latn-R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stehiometrijska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jednačina smeše: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4583886"/>
              </p:ext>
            </p:extLst>
          </p:nvPr>
        </p:nvGraphicFramePr>
        <p:xfrm>
          <a:off x="454265" y="3785906"/>
          <a:ext cx="4152871" cy="4285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48" name="Equation" r:id="rId23" imgW="2197100" imgH="228600" progId="Equation.3">
                  <p:embed/>
                </p:oleObj>
              </mc:Choice>
              <mc:Fallback>
                <p:oleObj name="Equation" r:id="rId23" imgW="2197100" imgH="2286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265" y="3785906"/>
                        <a:ext cx="4152871" cy="42851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8346667"/>
              </p:ext>
            </p:extLst>
          </p:nvPr>
        </p:nvGraphicFramePr>
        <p:xfrm>
          <a:off x="445937" y="4223948"/>
          <a:ext cx="455930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49" name="Equation" r:id="rId25" imgW="1993680" imgH="241200" progId="Equation.3">
                  <p:embed/>
                </p:oleObj>
              </mc:Choice>
              <mc:Fallback>
                <p:oleObj name="Equation" r:id="rId25" imgW="1993680" imgH="2412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5937" y="4223948"/>
                        <a:ext cx="4559300" cy="4460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754898"/>
              </p:ext>
            </p:extLst>
          </p:nvPr>
        </p:nvGraphicFramePr>
        <p:xfrm>
          <a:off x="941834" y="5131975"/>
          <a:ext cx="8633817" cy="10708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50" name="Equation" r:id="rId27" imgW="3683000" imgH="457200" progId="Equation.3">
                  <p:embed/>
                </p:oleObj>
              </mc:Choice>
              <mc:Fallback>
                <p:oleObj name="Equation" r:id="rId27" imgW="3683000" imgH="4572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834" y="5131975"/>
                        <a:ext cx="8633817" cy="1070861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6743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" y="0"/>
            <a:ext cx="1197204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dirty="0" smtClean="0"/>
              <a:t>2. Koliki je pritisak eksplozije pri eksplozivnom sagorevanju </a:t>
            </a:r>
            <a:r>
              <a:rPr lang="sr-Latn-RS" dirty="0" err="1" smtClean="0"/>
              <a:t>stehiometrijske</a:t>
            </a:r>
            <a:r>
              <a:rPr lang="sr-Latn-RS" dirty="0" smtClean="0"/>
              <a:t> smeše vodonika sa vazduhom u količini od </a:t>
            </a:r>
            <a:r>
              <a:rPr lang="sr-Latn-RS" i="1" dirty="0" err="1" smtClean="0"/>
              <a:t>m</a:t>
            </a:r>
            <a:r>
              <a:rPr lang="sr-Latn-RS" baseline="-25000" dirty="0" err="1" smtClean="0"/>
              <a:t>s</a:t>
            </a:r>
            <a:r>
              <a:rPr lang="sr-Latn-RS" dirty="0" smtClean="0"/>
              <a:t> = 1 [kg], ako početni pritisak iznosi </a:t>
            </a:r>
            <a:r>
              <a:rPr lang="sr-Latn-RS" i="1" dirty="0" smtClean="0"/>
              <a:t>p</a:t>
            </a:r>
            <a:r>
              <a:rPr lang="sr-Latn-RS" dirty="0" smtClean="0"/>
              <a:t>o = 202650 [Pa], početna temperatura </a:t>
            </a:r>
            <a:r>
              <a:rPr lang="sr-Latn-RS" i="1" dirty="0" smtClean="0"/>
              <a:t>t</a:t>
            </a:r>
            <a:r>
              <a:rPr lang="sr-Latn-RS" baseline="-25000" dirty="0" smtClean="0"/>
              <a:t>o</a:t>
            </a:r>
            <a:r>
              <a:rPr lang="sr-Latn-RS" dirty="0" smtClean="0"/>
              <a:t> = 27 [</a:t>
            </a:r>
            <a:r>
              <a:rPr lang="sr-Latn-RS" baseline="30000" dirty="0" err="1" smtClean="0"/>
              <a:t>o</a:t>
            </a:r>
            <a:r>
              <a:rPr lang="sr-Latn-RS" dirty="0" err="1" smtClean="0"/>
              <a:t>C</a:t>
            </a:r>
            <a:r>
              <a:rPr lang="sr-Latn-RS" dirty="0" smtClean="0"/>
              <a:t>] a temperatura eksplozije </a:t>
            </a:r>
            <a:r>
              <a:rPr lang="sr-Latn-RS" i="1" dirty="0" smtClean="0"/>
              <a:t>T</a:t>
            </a:r>
            <a:r>
              <a:rPr lang="sr-Latn-RS" baseline="-25000" dirty="0" smtClean="0"/>
              <a:t>e</a:t>
            </a:r>
            <a:r>
              <a:rPr lang="sr-Latn-RS" dirty="0" smtClean="0"/>
              <a:t> = 1455 [K]?</a:t>
            </a:r>
            <a:endParaRPr lang="sr-Latn-R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917903"/>
              </p:ext>
            </p:extLst>
          </p:nvPr>
        </p:nvGraphicFramePr>
        <p:xfrm>
          <a:off x="266602" y="760631"/>
          <a:ext cx="888828" cy="309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7" name="Equation" r:id="rId3" imgW="660400" imgH="228600" progId="Equation.3">
                  <p:embed/>
                </p:oleObj>
              </mc:Choice>
              <mc:Fallback>
                <p:oleObj name="Equation" r:id="rId3" imgW="6604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602" y="760631"/>
                        <a:ext cx="888828" cy="3091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9410897"/>
              </p:ext>
            </p:extLst>
          </p:nvPr>
        </p:nvGraphicFramePr>
        <p:xfrm>
          <a:off x="1517715" y="768879"/>
          <a:ext cx="1442736" cy="309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8" name="Equation" r:id="rId5" imgW="1066800" imgH="228600" progId="Equation.3">
                  <p:embed/>
                </p:oleObj>
              </mc:Choice>
              <mc:Fallback>
                <p:oleObj name="Equation" r:id="rId5" imgW="1066800" imgH="2286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17715" y="768879"/>
                        <a:ext cx="1442736" cy="3091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178266"/>
              </p:ext>
            </p:extLst>
          </p:nvPr>
        </p:nvGraphicFramePr>
        <p:xfrm>
          <a:off x="3178403" y="760631"/>
          <a:ext cx="1120696" cy="309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9" name="Equation" r:id="rId7" imgW="825500" imgH="228600" progId="Equation.3">
                  <p:embed/>
                </p:oleObj>
              </mc:Choice>
              <mc:Fallback>
                <p:oleObj name="Equation" r:id="rId7" imgW="8255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8403" y="760631"/>
                        <a:ext cx="1120696" cy="3091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5653162"/>
              </p:ext>
            </p:extLst>
          </p:nvPr>
        </p:nvGraphicFramePr>
        <p:xfrm>
          <a:off x="4600966" y="755868"/>
          <a:ext cx="991881" cy="322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0" name="Equation" r:id="rId9" imgW="736600" imgH="241300" progId="Equation.3">
                  <p:embed/>
                </p:oleObj>
              </mc:Choice>
              <mc:Fallback>
                <p:oleObj name="Equation" r:id="rId9" imgW="736600" imgH="241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0966" y="755868"/>
                        <a:ext cx="991881" cy="3220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8261677"/>
              </p:ext>
            </p:extLst>
          </p:nvPr>
        </p:nvGraphicFramePr>
        <p:xfrm>
          <a:off x="5928278" y="755868"/>
          <a:ext cx="566789" cy="30915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1" name="Equation" r:id="rId11" imgW="419100" imgH="228600" progId="Equation.3">
                  <p:embed/>
                </p:oleObj>
              </mc:Choice>
              <mc:Fallback>
                <p:oleObj name="Equation" r:id="rId11" imgW="4191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28278" y="755868"/>
                        <a:ext cx="566789" cy="30915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-9273" y="1265670"/>
            <a:ext cx="384271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1. </a:t>
            </a:r>
            <a:r>
              <a:rPr kumimoji="0" lang="sr-Latn-RS" sz="1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Stehiometrijska</a:t>
            </a: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 jednačina sagorevanja vodonika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71013173"/>
              </p:ext>
            </p:extLst>
          </p:nvPr>
        </p:nvGraphicFramePr>
        <p:xfrm>
          <a:off x="279592" y="1604225"/>
          <a:ext cx="4518721" cy="42594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2" name="Equation" r:id="rId13" imgW="2323092" imgH="215806" progId="Equation.3">
                  <p:embed/>
                </p:oleObj>
              </mc:Choice>
              <mc:Fallback>
                <p:oleObj name="Equation" r:id="rId13" imgW="2323092" imgH="215806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592" y="1604225"/>
                        <a:ext cx="4518721" cy="42594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-1" y="2144844"/>
            <a:ext cx="601430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r-Latn-RS" sz="1400" dirty="0" smtClean="0"/>
              <a:t>2. </a:t>
            </a:r>
            <a:r>
              <a:rPr lang="en-US" sz="1400" dirty="0" err="1" smtClean="0"/>
              <a:t>Masa</a:t>
            </a:r>
            <a:r>
              <a:rPr lang="en-US" sz="1400" dirty="0" smtClean="0"/>
              <a:t> </a:t>
            </a:r>
            <a:r>
              <a:rPr lang="en-US" sz="1400" dirty="0" err="1"/>
              <a:t>smeše</a:t>
            </a:r>
            <a:r>
              <a:rPr lang="en-US" sz="1400" dirty="0"/>
              <a:t> </a:t>
            </a:r>
            <a:r>
              <a:rPr lang="en-US" sz="1400" dirty="0" err="1"/>
              <a:t>reaktanata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produkata</a:t>
            </a:r>
            <a:endParaRPr lang="en-US" sz="1400" dirty="0"/>
          </a:p>
        </p:txBody>
      </p:sp>
      <p:cxnSp>
        <p:nvCxnSpPr>
          <p:cNvPr id="19" name="Straight Arrow Connector 18"/>
          <p:cNvCxnSpPr/>
          <p:nvPr/>
        </p:nvCxnSpPr>
        <p:spPr>
          <a:xfrm flipV="1">
            <a:off x="2938463" y="2298732"/>
            <a:ext cx="27337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368901" y="2114066"/>
            <a:ext cx="5118754" cy="36933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r-Latn-RS" dirty="0" smtClean="0"/>
              <a:t>NAPOMENA – PROVERA – </a:t>
            </a:r>
            <a:r>
              <a:rPr lang="sr-Latn-RS" dirty="0" err="1" smtClean="0"/>
              <a:t>m</a:t>
            </a:r>
            <a:r>
              <a:rPr lang="sr-Latn-RS" baseline="-25000" dirty="0" err="1" smtClean="0"/>
              <a:t>R</a:t>
            </a:r>
            <a:r>
              <a:rPr lang="sr-Latn-RS" dirty="0" smtClean="0"/>
              <a:t> = </a:t>
            </a:r>
            <a:r>
              <a:rPr lang="sr-Latn-RS" dirty="0" err="1" smtClean="0"/>
              <a:t>m</a:t>
            </a:r>
            <a:r>
              <a:rPr lang="sr-Latn-RS" baseline="-25000" dirty="0" err="1" smtClean="0"/>
              <a:t>p</a:t>
            </a:r>
            <a:r>
              <a:rPr lang="sr-Latn-RS" dirty="0" smtClean="0"/>
              <a:t> </a:t>
            </a:r>
            <a:r>
              <a:rPr lang="sr-Latn-RS" b="1" dirty="0" smtClean="0">
                <a:solidFill>
                  <a:srgbClr val="FF0000"/>
                </a:solidFill>
              </a:rPr>
              <a:t>UVEK!!!</a:t>
            </a:r>
            <a:endParaRPr lang="en-US" b="1" dirty="0">
              <a:solidFill>
                <a:srgbClr val="FF0000"/>
              </a:solidFill>
            </a:endParaRPr>
          </a:p>
        </p:txBody>
      </p:sp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6978214"/>
              </p:ext>
            </p:extLst>
          </p:nvPr>
        </p:nvGraphicFramePr>
        <p:xfrm>
          <a:off x="415925" y="2517775"/>
          <a:ext cx="3930650" cy="36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3" name="Equation" r:id="rId15" imgW="2425680" imgH="228600" progId="Equation.3">
                  <p:embed/>
                </p:oleObj>
              </mc:Choice>
              <mc:Fallback>
                <p:oleObj name="Equation" r:id="rId15" imgW="2425680" imgH="228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" y="2517775"/>
                        <a:ext cx="3930650" cy="3698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291545"/>
              </p:ext>
            </p:extLst>
          </p:nvPr>
        </p:nvGraphicFramePr>
        <p:xfrm>
          <a:off x="392113" y="2962275"/>
          <a:ext cx="3148012" cy="385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4" name="Equation" r:id="rId17" imgW="1942920" imgH="241200" progId="Equation.3">
                  <p:embed/>
                </p:oleObj>
              </mc:Choice>
              <mc:Fallback>
                <p:oleObj name="Equation" r:id="rId17" imgW="1942920" imgH="2412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3" y="2962275"/>
                        <a:ext cx="3148012" cy="3857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Rectangle 25"/>
          <p:cNvSpPr/>
          <p:nvPr/>
        </p:nvSpPr>
        <p:spPr>
          <a:xfrm>
            <a:off x="0" y="3426132"/>
            <a:ext cx="2391937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r-Latn-RS" sz="1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3. Broj </a:t>
            </a:r>
            <a:r>
              <a:rPr lang="sr-Latn-R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molova za 1 kg smeše</a:t>
            </a:r>
            <a:endParaRPr lang="en-US" sz="1400" dirty="0"/>
          </a:p>
        </p:txBody>
      </p:sp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612021"/>
              </p:ext>
            </p:extLst>
          </p:nvPr>
        </p:nvGraphicFramePr>
        <p:xfrm>
          <a:off x="342900" y="3811588"/>
          <a:ext cx="2805113" cy="612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5" name="Equation" r:id="rId19" imgW="2095200" imgH="457200" progId="Equation.3">
                  <p:embed/>
                </p:oleObj>
              </mc:Choice>
              <mc:Fallback>
                <p:oleObj name="Equation" r:id="rId19" imgW="2095200" imgH="4572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" y="3811588"/>
                        <a:ext cx="2805113" cy="6127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5493829"/>
              </p:ext>
            </p:extLst>
          </p:nvPr>
        </p:nvGraphicFramePr>
        <p:xfrm>
          <a:off x="330200" y="4511675"/>
          <a:ext cx="2608263" cy="5318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6" name="Equation" r:id="rId21" imgW="1917360" imgH="393480" progId="Equation.3">
                  <p:embed/>
                </p:oleObj>
              </mc:Choice>
              <mc:Fallback>
                <p:oleObj name="Equation" r:id="rId21" imgW="1917360" imgH="39348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200" y="4511675"/>
                        <a:ext cx="2608263" cy="531813"/>
                      </a:xfrm>
                      <a:prstGeom prst="rect">
                        <a:avLst/>
                      </a:prstGeom>
                      <a:noFill/>
                      <a:ln w="15875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5281257"/>
              </p:ext>
            </p:extLst>
          </p:nvPr>
        </p:nvGraphicFramePr>
        <p:xfrm>
          <a:off x="4402208" y="3818872"/>
          <a:ext cx="2855913" cy="623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7" name="Equation" r:id="rId23" imgW="2095200" imgH="457200" progId="Equation.3">
                  <p:embed/>
                </p:oleObj>
              </mc:Choice>
              <mc:Fallback>
                <p:oleObj name="Equation" r:id="rId23" imgW="2095200" imgH="4572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2208" y="3818872"/>
                        <a:ext cx="2855913" cy="623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1400097"/>
              </p:ext>
            </p:extLst>
          </p:nvPr>
        </p:nvGraphicFramePr>
        <p:xfrm>
          <a:off x="4402138" y="4441825"/>
          <a:ext cx="28289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8" name="Equation" r:id="rId25" imgW="1854000" imgH="393480" progId="Equation.3">
                  <p:embed/>
                </p:oleObj>
              </mc:Choice>
              <mc:Fallback>
                <p:oleObj name="Equation" r:id="rId25" imgW="1854000" imgH="39348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2138" y="4441825"/>
                        <a:ext cx="2828925" cy="596900"/>
                      </a:xfrm>
                      <a:prstGeom prst="rect">
                        <a:avLst/>
                      </a:prstGeom>
                      <a:noFill/>
                      <a:ln w="15875"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574332"/>
              </p:ext>
            </p:extLst>
          </p:nvPr>
        </p:nvGraphicFramePr>
        <p:xfrm>
          <a:off x="1382433" y="5661678"/>
          <a:ext cx="5928284" cy="7352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69" name="Equation" r:id="rId27" imgW="3683000" imgH="457200" progId="Equation.3">
                  <p:embed/>
                </p:oleObj>
              </mc:Choice>
              <mc:Fallback>
                <p:oleObj name="Equation" r:id="rId27" imgW="3683000" imgH="4572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2433" y="5661678"/>
                        <a:ext cx="5928284" cy="735291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solidFill>
                          <a:schemeClr val="accent1">
                            <a:lumMod val="60000"/>
                            <a:lumOff val="40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TextBox 38"/>
          <p:cNvSpPr txBox="1"/>
          <p:nvPr/>
        </p:nvSpPr>
        <p:spPr>
          <a:xfrm>
            <a:off x="5098500" y="2545642"/>
            <a:ext cx="3883844" cy="738664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Latn-RS" sz="1400" dirty="0" smtClean="0">
                <a:solidFill>
                  <a:schemeClr val="bg1"/>
                </a:solidFill>
              </a:rPr>
              <a:t>UKOLIKO MASE NISU ISTE, STEHIOMETRIJSKA JEDNAČINA NIJE DOBRO IZJEDNAČENA</a:t>
            </a: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40" name="Right Arrow 39"/>
          <p:cNvSpPr/>
          <p:nvPr/>
        </p:nvSpPr>
        <p:spPr>
          <a:xfrm>
            <a:off x="4402138" y="2821684"/>
            <a:ext cx="518654" cy="20233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237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5" grpId="0"/>
      <p:bldP spid="17" grpId="0"/>
      <p:bldP spid="21" grpId="0" animBg="1"/>
      <p:bldP spid="26" grpId="0"/>
      <p:bldP spid="39" grpId="0" animBg="1"/>
      <p:bldP spid="4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Latn-RS" sz="1400" dirty="0" smtClean="0"/>
              <a:t>3. U tehnološkom postrojenju došlo je do obrazovanja smeše </a:t>
            </a:r>
            <a:r>
              <a:rPr lang="sr-Latn-RS" sz="1400" dirty="0" err="1" smtClean="0"/>
              <a:t>etana</a:t>
            </a:r>
            <a:r>
              <a:rPr lang="sr-Latn-RS" sz="1400" dirty="0" smtClean="0"/>
              <a:t> mase m</a:t>
            </a:r>
            <a:r>
              <a:rPr lang="sr-Latn-RS" sz="1400" baseline="-25000" dirty="0" smtClean="0"/>
              <a:t>C2H6</a:t>
            </a:r>
            <a:r>
              <a:rPr lang="sr-Latn-RS" sz="1400" dirty="0" smtClean="0"/>
              <a:t> = 1 [kg] sa prisutnim vazduhom. Koliki je pritisak eksplozije pri eksplozivnom sagorevanju </a:t>
            </a:r>
            <a:r>
              <a:rPr lang="sr-Latn-RS" sz="1400" dirty="0" err="1" smtClean="0"/>
              <a:t>gasovazdušne</a:t>
            </a:r>
            <a:r>
              <a:rPr lang="sr-Latn-RS" sz="1400" dirty="0" smtClean="0"/>
              <a:t> </a:t>
            </a:r>
            <a:r>
              <a:rPr lang="sr-Latn-RS" sz="1400" dirty="0" err="1" smtClean="0"/>
              <a:t>stehiometrijske</a:t>
            </a:r>
            <a:r>
              <a:rPr lang="sr-Latn-RS" sz="1400" dirty="0" smtClean="0"/>
              <a:t> smeše ako početni pritisak smeše iznosi po = 101325 [Pa], početna temperatura to = 27 [</a:t>
            </a:r>
            <a:r>
              <a:rPr lang="sr-Latn-RS" sz="1400" baseline="30000" dirty="0" err="1" smtClean="0"/>
              <a:t>o</a:t>
            </a:r>
            <a:r>
              <a:rPr lang="sr-Latn-RS" sz="1400" dirty="0" err="1" smtClean="0"/>
              <a:t>C</a:t>
            </a:r>
            <a:r>
              <a:rPr lang="sr-Latn-RS" sz="1400" dirty="0" smtClean="0"/>
              <a:t>], donja toplotna moć </a:t>
            </a:r>
            <a:r>
              <a:rPr lang="sr-Latn-RS" sz="1400" dirty="0" err="1" smtClean="0"/>
              <a:t>etana</a:t>
            </a:r>
            <a:r>
              <a:rPr lang="sr-Latn-RS" sz="1400" dirty="0" smtClean="0"/>
              <a:t> </a:t>
            </a:r>
          </a:p>
          <a:p>
            <a:pPr algn="just"/>
            <a:r>
              <a:rPr lang="sr-Latn-RS" sz="1400" dirty="0" err="1" smtClean="0"/>
              <a:t>H</a:t>
            </a:r>
            <a:r>
              <a:rPr lang="sr-Latn-RS" sz="1400" baseline="-25000" dirty="0" err="1" smtClean="0"/>
              <a:t>d</a:t>
            </a:r>
            <a:r>
              <a:rPr lang="sr-Latn-RS" sz="1400" dirty="0" smtClean="0"/>
              <a:t> = 47301,8 [</a:t>
            </a:r>
            <a:r>
              <a:rPr lang="sr-Latn-RS" sz="1400" dirty="0" err="1" smtClean="0"/>
              <a:t>kJ</a:t>
            </a:r>
            <a:r>
              <a:rPr lang="sr-Latn-RS" sz="1400" dirty="0" smtClean="0"/>
              <a:t>/kg] a srednja specifična toplota produkata sagorevanja pri konstantnoj zapremini </a:t>
            </a:r>
            <a:r>
              <a:rPr lang="sr-Latn-RS" sz="1400" dirty="0" err="1" smtClean="0"/>
              <a:t>c</a:t>
            </a:r>
            <a:r>
              <a:rPr lang="sr-Latn-RS" sz="1400" baseline="-25000" dirty="0" err="1" smtClean="0"/>
              <a:t>pv</a:t>
            </a:r>
            <a:r>
              <a:rPr lang="sr-Latn-RS" sz="1400" dirty="0" smtClean="0"/>
              <a:t> = 3,74647 [</a:t>
            </a:r>
            <a:r>
              <a:rPr lang="sr-Latn-RS" sz="1400" dirty="0" err="1" smtClean="0"/>
              <a:t>kJ</a:t>
            </a:r>
            <a:r>
              <a:rPr lang="sr-Latn-RS" sz="1400" dirty="0" smtClean="0"/>
              <a:t>/</a:t>
            </a:r>
            <a:r>
              <a:rPr lang="sr-Latn-RS" sz="1400" dirty="0" err="1" smtClean="0"/>
              <a:t>kgK</a:t>
            </a:r>
            <a:r>
              <a:rPr lang="sr-Latn-RS" sz="1400" dirty="0" smtClean="0"/>
              <a:t>]. Pretpostavka je da se celokupna količina oslobođene toplote troši na zagrevanje obrazovanih produkata eksplozije.</a:t>
            </a:r>
            <a:endParaRPr lang="sr-Latn-RS" sz="1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368060"/>
              </p:ext>
            </p:extLst>
          </p:nvPr>
        </p:nvGraphicFramePr>
        <p:xfrm>
          <a:off x="224868" y="965020"/>
          <a:ext cx="1052659" cy="3289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26" name="Equation" r:id="rId3" imgW="761669" imgH="241195" progId="Equation.3">
                  <p:embed/>
                </p:oleObj>
              </mc:Choice>
              <mc:Fallback>
                <p:oleObj name="Equation" r:id="rId3" imgW="761669" imgH="241195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868" y="965020"/>
                        <a:ext cx="1052659" cy="3289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5265995"/>
              </p:ext>
            </p:extLst>
          </p:nvPr>
        </p:nvGraphicFramePr>
        <p:xfrm>
          <a:off x="1923067" y="982941"/>
          <a:ext cx="1460565" cy="3157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27" name="Equation" r:id="rId5" imgW="1054100" imgH="228600" progId="Equation.3">
                  <p:embed/>
                </p:oleObj>
              </mc:Choice>
              <mc:Fallback>
                <p:oleObj name="Equation" r:id="rId5" imgW="10541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3067" y="982941"/>
                        <a:ext cx="1460565" cy="3157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5397650"/>
              </p:ext>
            </p:extLst>
          </p:nvPr>
        </p:nvGraphicFramePr>
        <p:xfrm>
          <a:off x="3916541" y="961731"/>
          <a:ext cx="1013185" cy="3289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28" name="Equation" r:id="rId7" imgW="736600" imgH="241300" progId="Equation.3">
                  <p:embed/>
                </p:oleObj>
              </mc:Choice>
              <mc:Fallback>
                <p:oleObj name="Equation" r:id="rId7" imgW="736600" imgH="241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6541" y="961731"/>
                        <a:ext cx="1013185" cy="3289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832856"/>
              </p:ext>
            </p:extLst>
          </p:nvPr>
        </p:nvGraphicFramePr>
        <p:xfrm>
          <a:off x="5586166" y="974889"/>
          <a:ext cx="1907946" cy="3157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29" name="Equation" r:id="rId9" imgW="1384300" imgH="228600" progId="Equation.3">
                  <p:embed/>
                </p:oleObj>
              </mc:Choice>
              <mc:Fallback>
                <p:oleObj name="Equation" r:id="rId9" imgW="13843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6166" y="974889"/>
                        <a:ext cx="1907946" cy="3157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1601439"/>
              </p:ext>
            </p:extLst>
          </p:nvPr>
        </p:nvGraphicFramePr>
        <p:xfrm>
          <a:off x="7903490" y="935414"/>
          <a:ext cx="2039530" cy="3552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0" name="Equation" r:id="rId11" imgW="1473200" imgH="254000" progId="Equation.3">
                  <p:embed/>
                </p:oleObj>
              </mc:Choice>
              <mc:Fallback>
                <p:oleObj name="Equation" r:id="rId11" imgW="1473200" imgH="2540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03490" y="935414"/>
                        <a:ext cx="2039530" cy="35527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907905"/>
              </p:ext>
            </p:extLst>
          </p:nvPr>
        </p:nvGraphicFramePr>
        <p:xfrm>
          <a:off x="10316063" y="946314"/>
          <a:ext cx="578963" cy="3157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1" name="Equation" r:id="rId13" imgW="419100" imgH="228600" progId="Equation.3">
                  <p:embed/>
                </p:oleObj>
              </mc:Choice>
              <mc:Fallback>
                <p:oleObj name="Equation" r:id="rId13" imgW="419100" imgH="2286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6063" y="946314"/>
                        <a:ext cx="578963" cy="31579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224868" y="1484425"/>
            <a:ext cx="6096000" cy="30777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400" dirty="0" err="1"/>
              <a:t>Broj</a:t>
            </a:r>
            <a:r>
              <a:rPr lang="en-US" sz="1400" dirty="0"/>
              <a:t> </a:t>
            </a:r>
            <a:r>
              <a:rPr lang="en-US" sz="1400" dirty="0" err="1"/>
              <a:t>molova</a:t>
            </a:r>
            <a:r>
              <a:rPr lang="en-US" sz="1400" dirty="0"/>
              <a:t> </a:t>
            </a:r>
            <a:r>
              <a:rPr lang="en-US" sz="1400" dirty="0" err="1"/>
              <a:t>etana</a:t>
            </a:r>
            <a:r>
              <a:rPr lang="en-US" sz="1400" dirty="0"/>
              <a:t> u </a:t>
            </a:r>
            <a:r>
              <a:rPr lang="en-US" sz="1400" dirty="0" err="1"/>
              <a:t>smeši</a:t>
            </a:r>
            <a:r>
              <a:rPr lang="en-US" sz="1400" dirty="0"/>
              <a:t> </a:t>
            </a:r>
            <a:r>
              <a:rPr lang="en-US" sz="1400" dirty="0" err="1"/>
              <a:t>reaktanata</a:t>
            </a:r>
            <a:r>
              <a:rPr lang="en-US" sz="1400" dirty="0" smtClean="0"/>
              <a:t>:</a:t>
            </a:r>
            <a:endParaRPr lang="en-US" sz="1400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495025"/>
              </p:ext>
            </p:extLst>
          </p:nvPr>
        </p:nvGraphicFramePr>
        <p:xfrm>
          <a:off x="251243" y="1792202"/>
          <a:ext cx="3343647" cy="5703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2" name="Equation" r:id="rId15" imgW="2844800" imgH="482600" progId="Equation.3">
                  <p:embed/>
                </p:oleObj>
              </mc:Choice>
              <mc:Fallback>
                <p:oleObj name="Equation" r:id="rId15" imgW="2844800" imgH="482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243" y="1792202"/>
                        <a:ext cx="3343647" cy="57032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251243" y="2506309"/>
            <a:ext cx="338426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sr-Latn-RS" sz="1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Stehiometrijska</a:t>
            </a:r>
            <a:r>
              <a:rPr lang="sr-Latn-RS" sz="1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jednačina sagorevanja glasi:</a:t>
            </a:r>
            <a:endParaRPr lang="en-US" sz="1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1648980"/>
              </p:ext>
            </p:extLst>
          </p:nvPr>
        </p:nvGraphicFramePr>
        <p:xfrm>
          <a:off x="224868" y="2957872"/>
          <a:ext cx="6997534" cy="3273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3" name="Equation" r:id="rId17" imgW="4889500" imgH="228600" progId="Equation.3">
                  <p:embed/>
                </p:oleObj>
              </mc:Choice>
              <mc:Fallback>
                <p:oleObj name="Equation" r:id="rId17" imgW="4889500" imgH="2286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868" y="2957872"/>
                        <a:ext cx="6997534" cy="32737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Rectangle 22"/>
          <p:cNvSpPr/>
          <p:nvPr/>
        </p:nvSpPr>
        <p:spPr>
          <a:xfrm>
            <a:off x="251243" y="3285242"/>
            <a:ext cx="435728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/>
              <a:t>Broj</a:t>
            </a:r>
            <a:r>
              <a:rPr lang="en-US" sz="1400" dirty="0"/>
              <a:t> </a:t>
            </a:r>
            <a:r>
              <a:rPr lang="en-US" sz="1400" dirty="0" err="1"/>
              <a:t>molova</a:t>
            </a:r>
            <a:r>
              <a:rPr lang="en-US" sz="1400" dirty="0"/>
              <a:t> </a:t>
            </a:r>
            <a:r>
              <a:rPr lang="en-US" sz="1400" dirty="0" err="1"/>
              <a:t>stehiometrijske</a:t>
            </a:r>
            <a:r>
              <a:rPr lang="en-US" sz="1400" dirty="0"/>
              <a:t> </a:t>
            </a:r>
            <a:r>
              <a:rPr lang="en-US" sz="1400" dirty="0" err="1"/>
              <a:t>smeše</a:t>
            </a:r>
            <a:r>
              <a:rPr lang="en-US" sz="1400" dirty="0"/>
              <a:t> </a:t>
            </a:r>
            <a:r>
              <a:rPr lang="en-US" sz="1400" dirty="0" err="1"/>
              <a:t>reaktanata</a:t>
            </a:r>
            <a:r>
              <a:rPr lang="en-US" sz="1400" dirty="0"/>
              <a:t>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produkata</a:t>
            </a:r>
            <a:endParaRPr lang="en-US" sz="1400" dirty="0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15249810"/>
              </p:ext>
            </p:extLst>
          </p:nvPr>
        </p:nvGraphicFramePr>
        <p:xfrm>
          <a:off x="285750" y="3775075"/>
          <a:ext cx="3929063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4" name="Equation" r:id="rId19" imgW="2831760" imgH="228600" progId="Equation.3">
                  <p:embed/>
                </p:oleObj>
              </mc:Choice>
              <mc:Fallback>
                <p:oleObj name="Equation" r:id="rId19" imgW="2831760" imgH="2286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750" y="3775075"/>
                        <a:ext cx="3929063" cy="3175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89184317"/>
              </p:ext>
            </p:extLst>
          </p:nvPr>
        </p:nvGraphicFramePr>
        <p:xfrm>
          <a:off x="251243" y="4140483"/>
          <a:ext cx="3919652" cy="32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5" name="Equation" r:id="rId21" imgW="2832100" imgH="241300" progId="Equation.3">
                  <p:embed/>
                </p:oleObj>
              </mc:Choice>
              <mc:Fallback>
                <p:oleObj name="Equation" r:id="rId21" imgW="2832100" imgH="2413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243" y="4140483"/>
                        <a:ext cx="3919652" cy="3299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0379204"/>
              </p:ext>
            </p:extLst>
          </p:nvPr>
        </p:nvGraphicFramePr>
        <p:xfrm>
          <a:off x="251244" y="4918538"/>
          <a:ext cx="719892" cy="5171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6" name="Equation" r:id="rId23" imgW="672808" imgH="482391" progId="Equation.3">
                  <p:embed/>
                </p:oleObj>
              </mc:Choice>
              <mc:Fallback>
                <p:oleObj name="Equation" r:id="rId23" imgW="672808" imgH="482391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244" y="4918538"/>
                        <a:ext cx="719892" cy="51710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" name="Object 2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8079758"/>
              </p:ext>
            </p:extLst>
          </p:nvPr>
        </p:nvGraphicFramePr>
        <p:xfrm>
          <a:off x="1771086" y="4941613"/>
          <a:ext cx="821286" cy="4968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7" name="Equation" r:id="rId25" imgW="774364" imgH="469696" progId="Equation.3">
                  <p:embed/>
                </p:oleObj>
              </mc:Choice>
              <mc:Fallback>
                <p:oleObj name="Equation" r:id="rId25" imgW="774364" imgH="469696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086" y="4941613"/>
                        <a:ext cx="821286" cy="4968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9784594"/>
              </p:ext>
            </p:extLst>
          </p:nvPr>
        </p:nvGraphicFramePr>
        <p:xfrm>
          <a:off x="251243" y="5750180"/>
          <a:ext cx="962130" cy="2886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8" name="Equation" r:id="rId27" imgW="761669" imgH="228501" progId="Equation.3">
                  <p:embed/>
                </p:oleObj>
              </mc:Choice>
              <mc:Fallback>
                <p:oleObj name="Equation" r:id="rId27" imgW="761669" imgH="228501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243" y="5750180"/>
                        <a:ext cx="962130" cy="28863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3109415"/>
              </p:ext>
            </p:extLst>
          </p:nvPr>
        </p:nvGraphicFramePr>
        <p:xfrm>
          <a:off x="241603" y="6070481"/>
          <a:ext cx="3403539" cy="300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39" name="Equation" r:id="rId29" imgW="2692400" imgH="241300" progId="Equation.3">
                  <p:embed/>
                </p:oleObj>
              </mc:Choice>
              <mc:Fallback>
                <p:oleObj name="Equation" r:id="rId29" imgW="2692400" imgH="2413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03" y="6070481"/>
                        <a:ext cx="3403539" cy="3006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4263969"/>
              </p:ext>
            </p:extLst>
          </p:nvPr>
        </p:nvGraphicFramePr>
        <p:xfrm>
          <a:off x="241603" y="6401864"/>
          <a:ext cx="5580361" cy="3006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0" name="Equation" r:id="rId31" imgW="4419600" imgH="241300" progId="Equation.3">
                  <p:embed/>
                </p:oleObj>
              </mc:Choice>
              <mc:Fallback>
                <p:oleObj name="Equation" r:id="rId31" imgW="4419600" imgH="2413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603" y="6401864"/>
                        <a:ext cx="5580361" cy="30066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2884184"/>
              </p:ext>
            </p:extLst>
          </p:nvPr>
        </p:nvGraphicFramePr>
        <p:xfrm>
          <a:off x="6142545" y="5037839"/>
          <a:ext cx="3628977" cy="6419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1" name="Equation" r:id="rId33" imgW="2641600" imgH="469900" progId="Equation.3">
                  <p:embed/>
                </p:oleObj>
              </mc:Choice>
              <mc:Fallback>
                <p:oleObj name="Equation" r:id="rId33" imgW="2641600" imgH="469900" progId="Equation.3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2545" y="5037839"/>
                        <a:ext cx="3628977" cy="641949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5990311"/>
              </p:ext>
            </p:extLst>
          </p:nvPr>
        </p:nvGraphicFramePr>
        <p:xfrm>
          <a:off x="6142545" y="5894500"/>
          <a:ext cx="5227299" cy="6288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742" name="Equation" r:id="rId35" imgW="3797300" imgH="457200" progId="Equation.3">
                  <p:embed/>
                </p:oleObj>
              </mc:Choice>
              <mc:Fallback>
                <p:oleObj name="Equation" r:id="rId35" imgW="3797300" imgH="4572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2545" y="5894500"/>
                        <a:ext cx="5227299" cy="628848"/>
                      </a:xfrm>
                      <a:prstGeom prst="rect">
                        <a:avLst/>
                      </a:prstGeom>
                      <a:solidFill>
                        <a:schemeClr val="accent6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" name="Rectangle 28"/>
          <p:cNvSpPr>
            <a:spLocks noChangeArrowheads="1"/>
          </p:cNvSpPr>
          <p:nvPr/>
        </p:nvSpPr>
        <p:spPr bwMode="auto">
          <a:xfrm>
            <a:off x="251243" y="4540590"/>
            <a:ext cx="1863267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Temperatura eksplozije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36" name="Rectangle 29"/>
          <p:cNvSpPr>
            <a:spLocks noChangeArrowheads="1"/>
          </p:cNvSpPr>
          <p:nvPr/>
        </p:nvSpPr>
        <p:spPr bwMode="auto">
          <a:xfrm>
            <a:off x="251243" y="5037839"/>
            <a:ext cx="1264579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	→</a:t>
            </a:r>
            <a:endParaRPr kumimoji="0" lang="sr-Latn-R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6" name="Rectangle 28"/>
          <p:cNvSpPr>
            <a:spLocks noChangeArrowheads="1"/>
          </p:cNvSpPr>
          <p:nvPr/>
        </p:nvSpPr>
        <p:spPr bwMode="auto">
          <a:xfrm>
            <a:off x="251243" y="5471227"/>
            <a:ext cx="2168992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ALI PRVO MASA SMEŠE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57197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7" grpId="0"/>
      <p:bldP spid="20" grpId="0"/>
      <p:bldP spid="23" grpId="0"/>
      <p:bldP spid="35" grpId="0"/>
      <p:bldP spid="36" grpId="0"/>
      <p:bldP spid="5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0969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4. </a:t>
            </a:r>
            <a:r>
              <a:rPr lang="en-US" sz="1400" dirty="0" err="1"/>
              <a:t>Odrediti</a:t>
            </a:r>
            <a:r>
              <a:rPr lang="en-US" sz="1400" dirty="0"/>
              <a:t> </a:t>
            </a:r>
            <a:r>
              <a:rPr lang="en-US" sz="1400" dirty="0" err="1"/>
              <a:t>pritisak</a:t>
            </a:r>
            <a:r>
              <a:rPr lang="en-US" sz="1400" dirty="0"/>
              <a:t> </a:t>
            </a:r>
            <a:r>
              <a:rPr lang="en-US" sz="1400" dirty="0" err="1"/>
              <a:t>eksplozije</a:t>
            </a:r>
            <a:r>
              <a:rPr lang="en-US" sz="1400" dirty="0"/>
              <a:t> </a:t>
            </a:r>
            <a:r>
              <a:rPr lang="en-US" sz="1400" dirty="0" err="1"/>
              <a:t>koji</a:t>
            </a:r>
            <a:r>
              <a:rPr lang="en-US" sz="1400" dirty="0"/>
              <a:t> </a:t>
            </a:r>
            <a:r>
              <a:rPr lang="en-US" sz="1400" dirty="0" err="1"/>
              <a:t>nastaje</a:t>
            </a:r>
            <a:r>
              <a:rPr lang="en-US" sz="1400" dirty="0"/>
              <a:t> </a:t>
            </a:r>
            <a:r>
              <a:rPr lang="en-US" sz="1400" dirty="0" err="1"/>
              <a:t>pri</a:t>
            </a:r>
            <a:r>
              <a:rPr lang="en-US" sz="1400" dirty="0"/>
              <a:t> </a:t>
            </a:r>
            <a:r>
              <a:rPr lang="en-US" sz="1400" dirty="0" err="1"/>
              <a:t>eksplozivnom</a:t>
            </a:r>
            <a:r>
              <a:rPr lang="en-US" sz="1400" dirty="0"/>
              <a:t> </a:t>
            </a:r>
            <a:r>
              <a:rPr lang="en-US" sz="1400" dirty="0" err="1"/>
              <a:t>sagorevanju</a:t>
            </a:r>
            <a:r>
              <a:rPr lang="en-US" sz="1400" dirty="0"/>
              <a:t> 1 kg </a:t>
            </a:r>
            <a:r>
              <a:rPr lang="en-US" sz="1400" dirty="0" err="1"/>
              <a:t>stehiometrijske</a:t>
            </a:r>
            <a:r>
              <a:rPr lang="en-US" sz="1400" dirty="0"/>
              <a:t> </a:t>
            </a:r>
            <a:r>
              <a:rPr lang="en-US" sz="1400" dirty="0" err="1"/>
              <a:t>smeše</a:t>
            </a:r>
            <a:r>
              <a:rPr lang="en-US" sz="1400" dirty="0"/>
              <a:t> </a:t>
            </a:r>
            <a:r>
              <a:rPr lang="en-US" sz="1400" dirty="0" err="1"/>
              <a:t>ugljene</a:t>
            </a:r>
            <a:r>
              <a:rPr lang="en-US" sz="1400" dirty="0"/>
              <a:t> </a:t>
            </a:r>
            <a:r>
              <a:rPr lang="en-US" sz="1400" dirty="0" err="1"/>
              <a:t>prašine</a:t>
            </a:r>
            <a:r>
              <a:rPr lang="en-US" sz="1400" dirty="0"/>
              <a:t> </a:t>
            </a:r>
            <a:r>
              <a:rPr lang="en-US" sz="1400" dirty="0" err="1"/>
              <a:t>sa</a:t>
            </a:r>
            <a:r>
              <a:rPr lang="en-US" sz="1400" dirty="0"/>
              <a:t> </a:t>
            </a:r>
            <a:r>
              <a:rPr lang="en-US" sz="1400" dirty="0" err="1"/>
              <a:t>vazduhom</a:t>
            </a:r>
            <a:r>
              <a:rPr lang="en-US" sz="1400" dirty="0"/>
              <a:t>, </a:t>
            </a:r>
            <a:r>
              <a:rPr lang="en-US" sz="1400" dirty="0" err="1"/>
              <a:t>ako</a:t>
            </a:r>
            <a:r>
              <a:rPr lang="en-US" sz="1400" dirty="0"/>
              <a:t> je </a:t>
            </a:r>
            <a:r>
              <a:rPr lang="en-US" sz="1400" dirty="0" err="1"/>
              <a:t>početni</a:t>
            </a:r>
            <a:r>
              <a:rPr lang="en-US" sz="1400" dirty="0"/>
              <a:t> </a:t>
            </a:r>
            <a:r>
              <a:rPr lang="en-US" sz="1400" dirty="0" err="1"/>
              <a:t>pritisak</a:t>
            </a:r>
            <a:r>
              <a:rPr lang="en-US" sz="1400" dirty="0"/>
              <a:t> </a:t>
            </a:r>
            <a:r>
              <a:rPr lang="en-US" sz="1400" dirty="0" err="1"/>
              <a:t>smeše</a:t>
            </a:r>
            <a:r>
              <a:rPr lang="en-US" sz="1400" dirty="0"/>
              <a:t> 101325 Pa </a:t>
            </a:r>
            <a:r>
              <a:rPr lang="en-US" sz="1400" dirty="0" err="1"/>
              <a:t>i</a:t>
            </a:r>
            <a:r>
              <a:rPr lang="en-US" sz="1400" dirty="0"/>
              <a:t> </a:t>
            </a:r>
            <a:r>
              <a:rPr lang="en-US" sz="1400" dirty="0" err="1"/>
              <a:t>početna</a:t>
            </a:r>
            <a:r>
              <a:rPr lang="en-US" sz="1400" dirty="0"/>
              <a:t> </a:t>
            </a:r>
            <a:r>
              <a:rPr lang="en-US" sz="1400" dirty="0" err="1"/>
              <a:t>temperatura</a:t>
            </a:r>
            <a:r>
              <a:rPr lang="en-US" sz="1400" dirty="0"/>
              <a:t> 20 </a:t>
            </a:r>
            <a:r>
              <a:rPr lang="en-US" sz="1400" baseline="30000" dirty="0" err="1"/>
              <a:t>o</a:t>
            </a:r>
            <a:r>
              <a:rPr lang="en-US" sz="1400" dirty="0" err="1"/>
              <a:t>C.</a:t>
            </a:r>
            <a:r>
              <a:rPr lang="en-US" sz="1400" dirty="0"/>
              <a:t>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309901"/>
              </p:ext>
            </p:extLst>
          </p:nvPr>
        </p:nvGraphicFramePr>
        <p:xfrm>
          <a:off x="114562" y="552560"/>
          <a:ext cx="6572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1" name="Equation" r:id="rId3" imgW="660400" imgH="228600" progId="Equation.3">
                  <p:embed/>
                </p:oleObj>
              </mc:Choice>
              <mc:Fallback>
                <p:oleObj name="Equation" r:id="rId3" imgW="660400" imgH="228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562" y="552560"/>
                        <a:ext cx="6572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786134"/>
              </p:ext>
            </p:extLst>
          </p:nvPr>
        </p:nvGraphicFramePr>
        <p:xfrm>
          <a:off x="976574" y="552560"/>
          <a:ext cx="10572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2" name="Equation" r:id="rId5" imgW="1054100" imgH="228600" progId="Equation.3">
                  <p:embed/>
                </p:oleObj>
              </mc:Choice>
              <mc:Fallback>
                <p:oleObj name="Equation" r:id="rId5" imgW="10541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574" y="552560"/>
                        <a:ext cx="105727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9139855"/>
              </p:ext>
            </p:extLst>
          </p:nvPr>
        </p:nvGraphicFramePr>
        <p:xfrm>
          <a:off x="2238636" y="543035"/>
          <a:ext cx="7334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3" name="Equation" r:id="rId7" imgW="736600" imgH="241300" progId="Equation.3">
                  <p:embed/>
                </p:oleObj>
              </mc:Choice>
              <mc:Fallback>
                <p:oleObj name="Equation" r:id="rId7" imgW="736600" imgH="241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636" y="543035"/>
                        <a:ext cx="7334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4104944"/>
              </p:ext>
            </p:extLst>
          </p:nvPr>
        </p:nvGraphicFramePr>
        <p:xfrm>
          <a:off x="3176848" y="552560"/>
          <a:ext cx="419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4" name="Equation" r:id="rId9" imgW="419100" imgH="228600" progId="Equation.3">
                  <p:embed/>
                </p:oleObj>
              </mc:Choice>
              <mc:Fallback>
                <p:oleObj name="Equation" r:id="rId9" imgW="419100" imgH="2286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848" y="552560"/>
                        <a:ext cx="419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2407002"/>
              </p:ext>
            </p:extLst>
          </p:nvPr>
        </p:nvGraphicFramePr>
        <p:xfrm>
          <a:off x="3800735" y="357995"/>
          <a:ext cx="1232659" cy="5236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5" name="Equation" r:id="rId11" imgW="1079500" imgH="457200" progId="Equation.3">
                  <p:embed/>
                </p:oleObj>
              </mc:Choice>
              <mc:Fallback>
                <p:oleObj name="Equation" r:id="rId11" imgW="107950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0735" y="357995"/>
                        <a:ext cx="1232659" cy="523607"/>
                      </a:xfrm>
                      <a:prstGeom prst="rect">
                        <a:avLst/>
                      </a:prstGeom>
                      <a:noFill/>
                      <a:ln w="12700"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427086"/>
              </p:ext>
            </p:extLst>
          </p:nvPr>
        </p:nvGraphicFramePr>
        <p:xfrm>
          <a:off x="152661" y="1252945"/>
          <a:ext cx="2456037" cy="2579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6" name="Equation" r:id="rId13" imgW="2082800" imgH="215900" progId="Equation.3">
                  <p:embed/>
                </p:oleObj>
              </mc:Choice>
              <mc:Fallback>
                <p:oleObj name="Equation" r:id="rId13" imgW="2082800" imgH="215900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661" y="1252945"/>
                        <a:ext cx="2456037" cy="25794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771787" y="3845283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6" name="Rectangle 12"/>
          <p:cNvSpPr>
            <a:spLocks noChangeArrowheads="1"/>
          </p:cNvSpPr>
          <p:nvPr/>
        </p:nvSpPr>
        <p:spPr bwMode="auto">
          <a:xfrm>
            <a:off x="77378" y="878553"/>
            <a:ext cx="46842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Osnovna </a:t>
            </a:r>
            <a:r>
              <a:rPr kumimoji="0" lang="sr-Latn-R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stehiometrijska</a:t>
            </a: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jednačina smeše ugljene prašine sa vazduhom: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7378" y="1532860"/>
            <a:ext cx="23455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 smtClean="0"/>
              <a:t>Masa</a:t>
            </a:r>
            <a:r>
              <a:rPr lang="en-US" sz="1200" dirty="0" smtClean="0"/>
              <a:t> </a:t>
            </a:r>
            <a:r>
              <a:rPr lang="en-US" sz="1200" dirty="0" err="1" smtClean="0"/>
              <a:t>smeše</a:t>
            </a:r>
            <a:r>
              <a:rPr lang="en-US" sz="1200" dirty="0" smtClean="0"/>
              <a:t> </a:t>
            </a:r>
            <a:r>
              <a:rPr lang="en-US" sz="1200" dirty="0" err="1"/>
              <a:t>reaktanata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produkata</a:t>
            </a:r>
            <a:endParaRPr lang="en-US" sz="1200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649252"/>
              </p:ext>
            </p:extLst>
          </p:nvPr>
        </p:nvGraphicFramePr>
        <p:xfrm>
          <a:off x="209550" y="1835150"/>
          <a:ext cx="2742719" cy="24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7" name="Equation" r:id="rId15" imgW="2450880" imgH="215640" progId="Equation.3">
                  <p:embed/>
                </p:oleObj>
              </mc:Choice>
              <mc:Fallback>
                <p:oleObj name="Equation" r:id="rId15" imgW="2450880" imgH="21564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550" y="1835150"/>
                        <a:ext cx="2742719" cy="2419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1496492"/>
              </p:ext>
            </p:extLst>
          </p:nvPr>
        </p:nvGraphicFramePr>
        <p:xfrm>
          <a:off x="196849" y="2065338"/>
          <a:ext cx="2333619" cy="2668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8" name="Equation" r:id="rId17" imgW="2082600" imgH="241200" progId="Equation.3">
                  <p:embed/>
                </p:oleObj>
              </mc:Choice>
              <mc:Fallback>
                <p:oleObj name="Equation" r:id="rId17" imgW="2082600" imgH="2412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849" y="2065338"/>
                        <a:ext cx="2333619" cy="26680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2" name="Straight Arrow Connector 21"/>
          <p:cNvCxnSpPr/>
          <p:nvPr/>
        </p:nvCxnSpPr>
        <p:spPr>
          <a:xfrm flipV="1">
            <a:off x="2435593" y="1695551"/>
            <a:ext cx="273377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2866031" y="1510885"/>
            <a:ext cx="2978588" cy="26161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sr-Latn-RS" sz="1100" dirty="0" smtClean="0"/>
              <a:t>NAPOMENA – PROVERA – </a:t>
            </a:r>
            <a:r>
              <a:rPr lang="sr-Latn-RS" sz="1100" dirty="0" err="1" smtClean="0"/>
              <a:t>m</a:t>
            </a:r>
            <a:r>
              <a:rPr lang="sr-Latn-RS" sz="1100" baseline="-25000" dirty="0" err="1" smtClean="0"/>
              <a:t>R</a:t>
            </a:r>
            <a:r>
              <a:rPr lang="sr-Latn-RS" sz="1100" dirty="0" smtClean="0"/>
              <a:t> = </a:t>
            </a:r>
            <a:r>
              <a:rPr lang="sr-Latn-RS" sz="1100" dirty="0" err="1" smtClean="0"/>
              <a:t>m</a:t>
            </a:r>
            <a:r>
              <a:rPr lang="sr-Latn-RS" sz="1100" baseline="-25000" dirty="0" err="1" smtClean="0"/>
              <a:t>p</a:t>
            </a:r>
            <a:r>
              <a:rPr lang="sr-Latn-RS" sz="1100" dirty="0" smtClean="0"/>
              <a:t> </a:t>
            </a:r>
            <a:r>
              <a:rPr lang="sr-Latn-RS" sz="1100" b="1" dirty="0" smtClean="0">
                <a:solidFill>
                  <a:srgbClr val="FF0000"/>
                </a:solidFill>
              </a:rPr>
              <a:t>UVEK!!!</a:t>
            </a:r>
            <a:endParaRPr lang="en-US" sz="1100" b="1" dirty="0">
              <a:solidFill>
                <a:srgbClr val="FF000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972061" y="1882817"/>
            <a:ext cx="2872558" cy="369332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sr-Latn-RS" sz="900" dirty="0" smtClean="0">
                <a:solidFill>
                  <a:schemeClr val="bg1"/>
                </a:solidFill>
              </a:rPr>
              <a:t>UKOLIKO MASE NISU ISTE, STEHIOMETRIJSKA JEDNAČINA NIJE DOBRO IZJEDNAČENA</a:t>
            </a:r>
            <a:endParaRPr lang="en-US" sz="900" dirty="0">
              <a:solidFill>
                <a:schemeClr val="bg1"/>
              </a:solidFill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7378" y="2427931"/>
            <a:ext cx="556841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1200" dirty="0" smtClean="0"/>
              <a:t>Broj </a:t>
            </a:r>
            <a:r>
              <a:rPr lang="nn-NO" sz="1200" dirty="0"/>
              <a:t>molova </a:t>
            </a:r>
            <a:r>
              <a:rPr lang="nn-NO" sz="1200" dirty="0" smtClean="0"/>
              <a:t>u </a:t>
            </a:r>
            <a:r>
              <a:rPr lang="nn-NO" sz="1200" dirty="0"/>
              <a:t>1 kg eksplozivne </a:t>
            </a:r>
            <a:r>
              <a:rPr lang="nn-NO" sz="1200" dirty="0" smtClean="0"/>
              <a:t>smeše </a:t>
            </a:r>
            <a:r>
              <a:rPr lang="nn-NO" sz="1200" b="1" dirty="0" smtClean="0">
                <a:solidFill>
                  <a:srgbClr val="FF0000"/>
                </a:solidFill>
              </a:rPr>
              <a:t>(za datu masu sme</a:t>
            </a:r>
            <a:r>
              <a:rPr lang="sr-Latn-RS" sz="1200" b="1" dirty="0" err="1" smtClean="0">
                <a:solidFill>
                  <a:srgbClr val="FF0000"/>
                </a:solidFill>
              </a:rPr>
              <a:t>še</a:t>
            </a:r>
            <a:r>
              <a:rPr lang="sr-Latn-RS" sz="1200" b="1" dirty="0" smtClean="0">
                <a:solidFill>
                  <a:srgbClr val="FF0000"/>
                </a:solidFill>
              </a:rPr>
              <a:t>)</a:t>
            </a:r>
            <a:r>
              <a:rPr lang="nn-NO" sz="1200" dirty="0" smtClean="0"/>
              <a:t>:</a:t>
            </a:r>
            <a:endParaRPr lang="en-US" sz="1200" dirty="0"/>
          </a:p>
        </p:txBody>
      </p:sp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0584759"/>
              </p:ext>
            </p:extLst>
          </p:nvPr>
        </p:nvGraphicFramePr>
        <p:xfrm>
          <a:off x="148913" y="3016350"/>
          <a:ext cx="21431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39" name="Equation" r:id="rId19" imgW="2146300" imgH="228600" progId="Equation.3">
                  <p:embed/>
                </p:oleObj>
              </mc:Choice>
              <mc:Fallback>
                <p:oleObj name="Equation" r:id="rId19" imgW="2146300" imgH="2286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13" y="3016350"/>
                        <a:ext cx="21431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399623"/>
              </p:ext>
            </p:extLst>
          </p:nvPr>
        </p:nvGraphicFramePr>
        <p:xfrm>
          <a:off x="163287" y="3244950"/>
          <a:ext cx="16859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40" name="Equation" r:id="rId21" imgW="1688367" imgH="393529" progId="Equation.3">
                  <p:embed/>
                </p:oleObj>
              </mc:Choice>
              <mc:Fallback>
                <p:oleObj name="Equation" r:id="rId21" imgW="1688367" imgH="393529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287" y="3244950"/>
                        <a:ext cx="16859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TextBox 29"/>
          <p:cNvSpPr txBox="1"/>
          <p:nvPr/>
        </p:nvSpPr>
        <p:spPr>
          <a:xfrm>
            <a:off x="78406" y="2683020"/>
            <a:ext cx="2343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b="1" dirty="0" smtClean="0"/>
              <a:t>REAKTANTI</a:t>
            </a:r>
            <a:endParaRPr lang="en-US" sz="1400" b="1" dirty="0"/>
          </a:p>
        </p:txBody>
      </p:sp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4221481"/>
              </p:ext>
            </p:extLst>
          </p:nvPr>
        </p:nvGraphicFramePr>
        <p:xfrm>
          <a:off x="148913" y="3726220"/>
          <a:ext cx="22479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41" name="Equation" r:id="rId23" imgW="2247900" imgH="241300" progId="Equation.3">
                  <p:embed/>
                </p:oleObj>
              </mc:Choice>
              <mc:Fallback>
                <p:oleObj name="Equation" r:id="rId23" imgW="2247900" imgH="24130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8913" y="3726220"/>
                        <a:ext cx="22479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1278545"/>
              </p:ext>
            </p:extLst>
          </p:nvPr>
        </p:nvGraphicFramePr>
        <p:xfrm>
          <a:off x="163287" y="3943153"/>
          <a:ext cx="17049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42" name="Equation" r:id="rId25" imgW="1701800" imgH="393700" progId="Equation.3">
                  <p:embed/>
                </p:oleObj>
              </mc:Choice>
              <mc:Fallback>
                <p:oleObj name="Equation" r:id="rId25" imgW="1701800" imgH="393700" progId="Equation.3">
                  <p:embed/>
                  <p:pic>
                    <p:nvPicPr>
                      <p:cNvPr id="0" name="Object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287" y="3943153"/>
                        <a:ext cx="17049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2917090"/>
              </p:ext>
            </p:extLst>
          </p:nvPr>
        </p:nvGraphicFramePr>
        <p:xfrm>
          <a:off x="143406" y="4420724"/>
          <a:ext cx="24288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43" name="Equation" r:id="rId27" imgW="2425700" imgH="241300" progId="Equation.3">
                  <p:embed/>
                </p:oleObj>
              </mc:Choice>
              <mc:Fallback>
                <p:oleObj name="Equation" r:id="rId27" imgW="2425700" imgH="241300" progId="Equation.3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406" y="4420724"/>
                        <a:ext cx="24288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" name="Object 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7751573"/>
              </p:ext>
            </p:extLst>
          </p:nvPr>
        </p:nvGraphicFramePr>
        <p:xfrm>
          <a:off x="131763" y="4616450"/>
          <a:ext cx="19208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44" name="Equation" r:id="rId29" imgW="1917360" imgH="393480" progId="Equation.3">
                  <p:embed/>
                </p:oleObj>
              </mc:Choice>
              <mc:Fallback>
                <p:oleObj name="Equation" r:id="rId29" imgW="1917360" imgH="393480" progId="Equation.3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763" y="4616450"/>
                        <a:ext cx="19208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" name="TextBox 40"/>
          <p:cNvSpPr txBox="1"/>
          <p:nvPr/>
        </p:nvSpPr>
        <p:spPr>
          <a:xfrm>
            <a:off x="2963594" y="2704930"/>
            <a:ext cx="2343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b="1" dirty="0" smtClean="0"/>
              <a:t>PRODUKTI</a:t>
            </a:r>
            <a:endParaRPr lang="en-US" sz="1400" b="1" dirty="0"/>
          </a:p>
        </p:txBody>
      </p:sp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911497"/>
              </p:ext>
            </p:extLst>
          </p:nvPr>
        </p:nvGraphicFramePr>
        <p:xfrm>
          <a:off x="3031067" y="3012707"/>
          <a:ext cx="23907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45" name="Equation" r:id="rId31" imgW="2387600" imgH="241300" progId="Equation.3">
                  <p:embed/>
                </p:oleObj>
              </mc:Choice>
              <mc:Fallback>
                <p:oleObj name="Equation" r:id="rId31" imgW="2387600" imgH="241300" progId="Equation.3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1067" y="3012707"/>
                        <a:ext cx="23907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5624146"/>
              </p:ext>
            </p:extLst>
          </p:nvPr>
        </p:nvGraphicFramePr>
        <p:xfrm>
          <a:off x="3034772" y="3244949"/>
          <a:ext cx="17811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46" name="Equation" r:id="rId33" imgW="1777229" imgH="393529" progId="Equation.3">
                  <p:embed/>
                </p:oleObj>
              </mc:Choice>
              <mc:Fallback>
                <p:oleObj name="Equation" r:id="rId33" imgW="1777229" imgH="393529" progId="Equation.3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4772" y="3244949"/>
                        <a:ext cx="17811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773869"/>
              </p:ext>
            </p:extLst>
          </p:nvPr>
        </p:nvGraphicFramePr>
        <p:xfrm>
          <a:off x="3031067" y="3703613"/>
          <a:ext cx="24288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47" name="Equation" r:id="rId35" imgW="2425700" imgH="241300" progId="Equation.3">
                  <p:embed/>
                </p:oleObj>
              </mc:Choice>
              <mc:Fallback>
                <p:oleObj name="Equation" r:id="rId35" imgW="24257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1067" y="3703613"/>
                        <a:ext cx="24288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72747"/>
              </p:ext>
            </p:extLst>
          </p:nvPr>
        </p:nvGraphicFramePr>
        <p:xfrm>
          <a:off x="3031067" y="3892992"/>
          <a:ext cx="192087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48" name="Equation" r:id="rId36" imgW="1917360" imgH="393480" progId="Equation.3">
                  <p:embed/>
                </p:oleObj>
              </mc:Choice>
              <mc:Fallback>
                <p:oleObj name="Equation" r:id="rId36" imgW="19173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1067" y="3892992"/>
                        <a:ext cx="192087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9" name="Straight Connector 48"/>
          <p:cNvCxnSpPr/>
          <p:nvPr/>
        </p:nvCxnSpPr>
        <p:spPr>
          <a:xfrm>
            <a:off x="77378" y="5006975"/>
            <a:ext cx="245309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83168" y="4985783"/>
            <a:ext cx="37705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/>
              <a:t>Broj</a:t>
            </a:r>
            <a:r>
              <a:rPr lang="en-US" sz="1200" dirty="0"/>
              <a:t> </a:t>
            </a:r>
            <a:r>
              <a:rPr lang="en-US" sz="1200" dirty="0" err="1"/>
              <a:t>molova</a:t>
            </a:r>
            <a:r>
              <a:rPr lang="en-US" sz="1200" dirty="0"/>
              <a:t> </a:t>
            </a:r>
            <a:r>
              <a:rPr lang="en-US" sz="1200" dirty="0" err="1"/>
              <a:t>stehiometrijske</a:t>
            </a:r>
            <a:r>
              <a:rPr lang="en-US" sz="1200" dirty="0"/>
              <a:t> </a:t>
            </a:r>
            <a:r>
              <a:rPr lang="en-US" sz="1200" dirty="0" err="1"/>
              <a:t>smeše</a:t>
            </a:r>
            <a:r>
              <a:rPr lang="en-US" sz="1200" dirty="0"/>
              <a:t> </a:t>
            </a:r>
            <a:r>
              <a:rPr lang="en-US" sz="1200" dirty="0" err="1"/>
              <a:t>reaktanata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produkata</a:t>
            </a:r>
            <a:endParaRPr lang="en-US" sz="1200" dirty="0"/>
          </a:p>
        </p:txBody>
      </p:sp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1111167"/>
              </p:ext>
            </p:extLst>
          </p:nvPr>
        </p:nvGraphicFramePr>
        <p:xfrm>
          <a:off x="127858" y="5284559"/>
          <a:ext cx="26765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49" name="Equation" r:id="rId38" imgW="2679700" imgH="228600" progId="Equation.3">
                  <p:embed/>
                </p:oleObj>
              </mc:Choice>
              <mc:Fallback>
                <p:oleObj name="Equation" r:id="rId38" imgW="2679700" imgH="228600" progId="Equation.3">
                  <p:embed/>
                  <p:pic>
                    <p:nvPicPr>
                      <p:cNvPr id="0" name="Object 6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858" y="5284559"/>
                        <a:ext cx="26765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49451285"/>
              </p:ext>
            </p:extLst>
          </p:nvPr>
        </p:nvGraphicFramePr>
        <p:xfrm>
          <a:off x="127858" y="5550867"/>
          <a:ext cx="22002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50" name="Equation" r:id="rId40" imgW="2197100" imgH="241300" progId="Equation.3">
                  <p:embed/>
                </p:oleObj>
              </mc:Choice>
              <mc:Fallback>
                <p:oleObj name="Equation" r:id="rId40" imgW="2197100" imgH="241300" progId="Equation.3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7858" y="5550867"/>
                        <a:ext cx="22002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9" name="Straight Connector 58"/>
          <p:cNvCxnSpPr/>
          <p:nvPr/>
        </p:nvCxnSpPr>
        <p:spPr>
          <a:xfrm>
            <a:off x="5882327" y="424205"/>
            <a:ext cx="0" cy="4032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>
            <a:off x="5882327" y="357995"/>
            <a:ext cx="3254417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 smtClean="0"/>
              <a:t>Ukupna</a:t>
            </a:r>
            <a:r>
              <a:rPr lang="en-US" sz="1200" dirty="0" smtClean="0"/>
              <a:t> </a:t>
            </a:r>
            <a:r>
              <a:rPr lang="en-US" sz="1200" dirty="0" err="1"/>
              <a:t>toplota</a:t>
            </a:r>
            <a:r>
              <a:rPr lang="en-US" sz="1200" dirty="0"/>
              <a:t> </a:t>
            </a:r>
            <a:r>
              <a:rPr lang="en-US" sz="1200" dirty="0" err="1"/>
              <a:t>obrazovanja</a:t>
            </a:r>
            <a:r>
              <a:rPr lang="en-US" sz="1200" dirty="0"/>
              <a:t> </a:t>
            </a:r>
            <a:r>
              <a:rPr lang="en-US" sz="1200" dirty="0" err="1"/>
              <a:t>produkata</a:t>
            </a:r>
            <a:r>
              <a:rPr lang="en-US" sz="1200" dirty="0"/>
              <a:t> </a:t>
            </a:r>
            <a:r>
              <a:rPr lang="en-US" sz="1200" dirty="0" err="1"/>
              <a:t>eksplozije</a:t>
            </a:r>
            <a:endParaRPr lang="en-US" sz="1200" dirty="0"/>
          </a:p>
        </p:txBody>
      </p:sp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168470"/>
              </p:ext>
            </p:extLst>
          </p:nvPr>
        </p:nvGraphicFramePr>
        <p:xfrm>
          <a:off x="5945713" y="671513"/>
          <a:ext cx="3332162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51" name="Equation" r:id="rId42" imgW="3327120" imgH="241200" progId="Equation.3">
                  <p:embed/>
                </p:oleObj>
              </mc:Choice>
              <mc:Fallback>
                <p:oleObj name="Equation" r:id="rId42" imgW="3327120" imgH="241200" progId="Equation.3">
                  <p:embed/>
                  <p:pic>
                    <p:nvPicPr>
                      <p:cNvPr id="0" name="Object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713" y="671513"/>
                        <a:ext cx="3332162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22346347"/>
              </p:ext>
            </p:extLst>
          </p:nvPr>
        </p:nvGraphicFramePr>
        <p:xfrm>
          <a:off x="5945713" y="908977"/>
          <a:ext cx="23971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52" name="Equation" r:id="rId44" imgW="2400120" imgH="241200" progId="Equation.3">
                  <p:embed/>
                </p:oleObj>
              </mc:Choice>
              <mc:Fallback>
                <p:oleObj name="Equation" r:id="rId44" imgW="2400120" imgH="241200" progId="Equation.3">
                  <p:embed/>
                  <p:pic>
                    <p:nvPicPr>
                      <p:cNvPr id="0" name="Object 1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713" y="908977"/>
                        <a:ext cx="23971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67" name="Straight Connector 66"/>
          <p:cNvCxnSpPr/>
          <p:nvPr/>
        </p:nvCxnSpPr>
        <p:spPr>
          <a:xfrm>
            <a:off x="5945713" y="1155552"/>
            <a:ext cx="245309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Rectangle 67"/>
          <p:cNvSpPr/>
          <p:nvPr/>
        </p:nvSpPr>
        <p:spPr>
          <a:xfrm>
            <a:off x="6748914" y="1141553"/>
            <a:ext cx="19752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Σ</a:t>
            </a:r>
            <a:r>
              <a:rPr lang="en-US" dirty="0" err="1" smtClean="0"/>
              <a:t>Q</a:t>
            </a:r>
            <a:r>
              <a:rPr lang="en-US" baseline="-25000" dirty="0" err="1" smtClean="0"/>
              <a:t>p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sr-Latn-RS" dirty="0" smtClean="0"/>
              <a:t>2648,273</a:t>
            </a:r>
            <a:r>
              <a:rPr lang="en-US" dirty="0" smtClean="0"/>
              <a:t> </a:t>
            </a:r>
            <a:r>
              <a:rPr lang="en-US" dirty="0"/>
              <a:t>kJ</a:t>
            </a:r>
          </a:p>
        </p:txBody>
      </p:sp>
      <p:sp>
        <p:nvSpPr>
          <p:cNvPr id="69" name="Rectangle 68"/>
          <p:cNvSpPr/>
          <p:nvPr/>
        </p:nvSpPr>
        <p:spPr>
          <a:xfrm>
            <a:off x="5945713" y="1465461"/>
            <a:ext cx="6096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1200" dirty="0" err="1" smtClean="0"/>
              <a:t>Ukupna</a:t>
            </a:r>
            <a:r>
              <a:rPr lang="en-US" sz="1200" dirty="0" smtClean="0"/>
              <a:t> </a:t>
            </a:r>
            <a:r>
              <a:rPr lang="en-US" sz="1200" dirty="0" err="1"/>
              <a:t>toplota</a:t>
            </a:r>
            <a:r>
              <a:rPr lang="en-US" sz="1200" dirty="0"/>
              <a:t> </a:t>
            </a:r>
            <a:r>
              <a:rPr lang="en-US" sz="1200" dirty="0" err="1"/>
              <a:t>obrazovanja</a:t>
            </a:r>
            <a:r>
              <a:rPr lang="en-US" sz="1200" dirty="0"/>
              <a:t> </a:t>
            </a:r>
            <a:r>
              <a:rPr lang="en-US" sz="1200" dirty="0" err="1"/>
              <a:t>reaktanata</a:t>
            </a:r>
            <a:r>
              <a:rPr lang="en-US" sz="1200" dirty="0"/>
              <a:t> </a:t>
            </a:r>
            <a:r>
              <a:rPr lang="en-US" sz="1200" dirty="0" err="1"/>
              <a:t>eksplozivne</a:t>
            </a:r>
            <a:r>
              <a:rPr lang="en-US" sz="1200" dirty="0"/>
              <a:t> </a:t>
            </a:r>
            <a:r>
              <a:rPr lang="en-US" sz="1200" dirty="0" err="1"/>
              <a:t>smeše</a:t>
            </a:r>
            <a:endParaRPr lang="en-US" sz="1200" dirty="0"/>
          </a:p>
        </p:txBody>
      </p:sp>
      <p:graphicFrame>
        <p:nvGraphicFramePr>
          <p:cNvPr id="70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56367039"/>
              </p:ext>
            </p:extLst>
          </p:nvPr>
        </p:nvGraphicFramePr>
        <p:xfrm>
          <a:off x="5945713" y="1772495"/>
          <a:ext cx="2163762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53" name="Equation" r:id="rId46" imgW="2158920" imgH="228600" progId="Equation.3">
                  <p:embed/>
                </p:oleObj>
              </mc:Choice>
              <mc:Fallback>
                <p:oleObj name="Equation" r:id="rId46" imgW="2158920" imgH="228600" progId="Equation.3">
                  <p:embed/>
                  <p:pic>
                    <p:nvPicPr>
                      <p:cNvPr id="0" name="Object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713" y="1772495"/>
                        <a:ext cx="2163762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3945684"/>
              </p:ext>
            </p:extLst>
          </p:nvPr>
        </p:nvGraphicFramePr>
        <p:xfrm>
          <a:off x="5952063" y="2024908"/>
          <a:ext cx="2255837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54" name="Equation" r:id="rId48" imgW="2260440" imgH="241200" progId="Equation.3">
                  <p:embed/>
                </p:oleObj>
              </mc:Choice>
              <mc:Fallback>
                <p:oleObj name="Equation" r:id="rId48" imgW="2260440" imgH="241200" progId="Equation.3">
                  <p:embed/>
                  <p:pic>
                    <p:nvPicPr>
                      <p:cNvPr id="0" name="Object 1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2063" y="2024908"/>
                        <a:ext cx="2255837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8938451"/>
              </p:ext>
            </p:extLst>
          </p:nvPr>
        </p:nvGraphicFramePr>
        <p:xfrm>
          <a:off x="5945712" y="2263033"/>
          <a:ext cx="23971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55" name="Equation" r:id="rId50" imgW="2400120" imgH="241200" progId="Equation.3">
                  <p:embed/>
                </p:oleObj>
              </mc:Choice>
              <mc:Fallback>
                <p:oleObj name="Equation" r:id="rId50" imgW="24001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712" y="2263033"/>
                        <a:ext cx="23971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7" name="Straight Connector 76"/>
          <p:cNvCxnSpPr/>
          <p:nvPr/>
        </p:nvCxnSpPr>
        <p:spPr>
          <a:xfrm>
            <a:off x="5938085" y="2503058"/>
            <a:ext cx="245309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6741286" y="2489059"/>
            <a:ext cx="11608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Σ</a:t>
            </a:r>
            <a:r>
              <a:rPr lang="en-US" dirty="0" smtClean="0"/>
              <a:t>Q</a:t>
            </a:r>
            <a:r>
              <a:rPr lang="sr-Latn-RS" baseline="-25000" dirty="0"/>
              <a:t>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sr-Latn-RS" dirty="0" smtClean="0"/>
              <a:t>0</a:t>
            </a:r>
            <a:r>
              <a:rPr lang="en-US" dirty="0" smtClean="0"/>
              <a:t> </a:t>
            </a:r>
            <a:r>
              <a:rPr lang="en-US" dirty="0"/>
              <a:t>kJ</a:t>
            </a:r>
          </a:p>
        </p:txBody>
      </p:sp>
      <p:sp>
        <p:nvSpPr>
          <p:cNvPr id="79" name="Right Brace 78"/>
          <p:cNvSpPr/>
          <p:nvPr/>
        </p:nvSpPr>
        <p:spPr>
          <a:xfrm>
            <a:off x="9659856" y="424205"/>
            <a:ext cx="198828" cy="2434186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9929260" y="817856"/>
            <a:ext cx="21911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err="1"/>
              <a:t>Količina</a:t>
            </a:r>
            <a:r>
              <a:rPr lang="en-US" sz="1200" dirty="0"/>
              <a:t> </a:t>
            </a:r>
            <a:r>
              <a:rPr lang="en-US" sz="1200" dirty="0" err="1"/>
              <a:t>oslobođene</a:t>
            </a:r>
            <a:r>
              <a:rPr lang="en-US" sz="1200" dirty="0"/>
              <a:t> </a:t>
            </a:r>
            <a:r>
              <a:rPr lang="en-US" sz="1200" dirty="0" err="1"/>
              <a:t>toplote</a:t>
            </a:r>
            <a:r>
              <a:rPr lang="en-US" sz="1200" dirty="0"/>
              <a:t> </a:t>
            </a:r>
            <a:r>
              <a:rPr lang="en-US" sz="1200" dirty="0" err="1"/>
              <a:t>pri</a:t>
            </a:r>
            <a:r>
              <a:rPr lang="en-US" sz="1200" dirty="0"/>
              <a:t> </a:t>
            </a:r>
            <a:r>
              <a:rPr lang="en-US" sz="1200" dirty="0" err="1"/>
              <a:t>sagorevanju</a:t>
            </a:r>
            <a:r>
              <a:rPr lang="en-US" sz="1200" dirty="0"/>
              <a:t> </a:t>
            </a:r>
            <a:r>
              <a:rPr lang="sr-Latn-RS" sz="1200" dirty="0" smtClean="0"/>
              <a:t>1 kg</a:t>
            </a:r>
            <a:r>
              <a:rPr lang="en-US" sz="1200" dirty="0" smtClean="0"/>
              <a:t> </a:t>
            </a:r>
            <a:r>
              <a:rPr lang="en-US" sz="1200" dirty="0" err="1"/>
              <a:t>eksplozivne</a:t>
            </a:r>
            <a:r>
              <a:rPr lang="en-US" sz="1200" dirty="0"/>
              <a:t> </a:t>
            </a:r>
            <a:r>
              <a:rPr lang="en-US" sz="1200" dirty="0" err="1"/>
              <a:t>smeše</a:t>
            </a:r>
            <a:endParaRPr lang="en-US" sz="1200" dirty="0"/>
          </a:p>
        </p:txBody>
      </p:sp>
      <p:graphicFrame>
        <p:nvGraphicFramePr>
          <p:cNvPr id="8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1345287"/>
              </p:ext>
            </p:extLst>
          </p:nvPr>
        </p:nvGraphicFramePr>
        <p:xfrm>
          <a:off x="10605713" y="1530622"/>
          <a:ext cx="838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56" name="Equation" r:id="rId51" imgW="838080" imgH="241200" progId="Equation.3">
                  <p:embed/>
                </p:oleObj>
              </mc:Choice>
              <mc:Fallback>
                <p:oleObj name="Equation" r:id="rId51" imgW="83808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2"/>
                      <a:stretch>
                        <a:fillRect/>
                      </a:stretch>
                    </p:blipFill>
                    <p:spPr>
                      <a:xfrm>
                        <a:off x="10605713" y="1530622"/>
                        <a:ext cx="838200" cy="241300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71907184"/>
              </p:ext>
            </p:extLst>
          </p:nvPr>
        </p:nvGraphicFramePr>
        <p:xfrm>
          <a:off x="9858684" y="1916700"/>
          <a:ext cx="2238241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57" name="Equation" r:id="rId53" imgW="2095200" imgH="215640" progId="Equation.3">
                  <p:embed/>
                </p:oleObj>
              </mc:Choice>
              <mc:Fallback>
                <p:oleObj name="Equation" r:id="rId53" imgW="2095200" imgH="215640" progId="Equation.3">
                  <p:embed/>
                  <p:pic>
                    <p:nvPicPr>
                      <p:cNvPr id="0" name="Object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58684" y="1916700"/>
                        <a:ext cx="2238241" cy="219075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6" name="Straight Connector 85"/>
          <p:cNvCxnSpPr/>
          <p:nvPr/>
        </p:nvCxnSpPr>
        <p:spPr>
          <a:xfrm>
            <a:off x="5862863" y="2940762"/>
            <a:ext cx="630000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7" name="Oval 86"/>
          <p:cNvSpPr/>
          <p:nvPr/>
        </p:nvSpPr>
        <p:spPr>
          <a:xfrm>
            <a:off x="6862713" y="619798"/>
            <a:ext cx="386499" cy="535754"/>
          </a:xfrm>
          <a:prstGeom prst="ellipse">
            <a:avLst/>
          </a:prstGeom>
          <a:solidFill>
            <a:schemeClr val="accent1">
              <a:alpha val="24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8" name="Oval 87"/>
          <p:cNvSpPr/>
          <p:nvPr/>
        </p:nvSpPr>
        <p:spPr>
          <a:xfrm rot="21230150">
            <a:off x="6756620" y="1687896"/>
            <a:ext cx="421213" cy="850584"/>
          </a:xfrm>
          <a:prstGeom prst="ellipse">
            <a:avLst/>
          </a:prstGeom>
          <a:solidFill>
            <a:schemeClr val="accent1">
              <a:alpha val="2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TextBox 88"/>
          <p:cNvSpPr txBox="1"/>
          <p:nvPr/>
        </p:nvSpPr>
        <p:spPr>
          <a:xfrm>
            <a:off x="8683283" y="1884927"/>
            <a:ext cx="875479" cy="276999"/>
          </a:xfrm>
          <a:prstGeom prst="rect">
            <a:avLst/>
          </a:prstGeom>
          <a:noFill/>
          <a:ln>
            <a:solidFill>
              <a:schemeClr val="accent1">
                <a:shade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r-Latn-RS" sz="1200" dirty="0" smtClean="0"/>
              <a:t>Tabela 1</a:t>
            </a:r>
            <a:endParaRPr lang="en-US" sz="1200" dirty="0"/>
          </a:p>
        </p:txBody>
      </p:sp>
      <p:cxnSp>
        <p:nvCxnSpPr>
          <p:cNvPr id="91" name="Straight Arrow Connector 90"/>
          <p:cNvCxnSpPr>
            <a:endCxn id="89" idx="1"/>
          </p:cNvCxnSpPr>
          <p:nvPr/>
        </p:nvCxnSpPr>
        <p:spPr>
          <a:xfrm>
            <a:off x="7249212" y="908977"/>
            <a:ext cx="1434071" cy="11144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Arrow Connector 92"/>
          <p:cNvCxnSpPr>
            <a:stCxn id="88" idx="6"/>
            <a:endCxn id="89" idx="1"/>
          </p:cNvCxnSpPr>
          <p:nvPr/>
        </p:nvCxnSpPr>
        <p:spPr>
          <a:xfrm flipV="1">
            <a:off x="7176615" y="2023427"/>
            <a:ext cx="1506668" cy="671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4" name="TextBox 93"/>
          <p:cNvSpPr txBox="1"/>
          <p:nvPr/>
        </p:nvSpPr>
        <p:spPr>
          <a:xfrm>
            <a:off x="5844619" y="2933968"/>
            <a:ext cx="63182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sr-Latn-RS" sz="1200" dirty="0" smtClean="0"/>
              <a:t>U sledećem koraku je potrebno odrediti koja temperatura iz Tabele 2 će dati približnu vrednost </a:t>
            </a:r>
            <a:r>
              <a:rPr lang="sr-Latn-RS" sz="1200" u="sng" dirty="0" smtClean="0"/>
              <a:t>toplote eksplozije</a:t>
            </a:r>
            <a:r>
              <a:rPr lang="sr-Latn-RS" sz="1200" dirty="0" smtClean="0"/>
              <a:t>. To znači da je potrebno odrediti prvu manju odnosno prvu veću vrednost od izračunate toplote eksplozije.</a:t>
            </a:r>
            <a:endParaRPr lang="en-US" sz="1200" u="sng" dirty="0"/>
          </a:p>
        </p:txBody>
      </p:sp>
      <p:graphicFrame>
        <p:nvGraphicFramePr>
          <p:cNvPr id="95" name="Table 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8154367"/>
              </p:ext>
            </p:extLst>
          </p:nvPr>
        </p:nvGraphicFramePr>
        <p:xfrm>
          <a:off x="3843108" y="4463181"/>
          <a:ext cx="1857693" cy="8883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2923"/>
                <a:gridCol w="667385"/>
                <a:gridCol w="667385"/>
              </a:tblGrid>
              <a:tr h="339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 [</a:t>
                      </a:r>
                      <a:r>
                        <a:rPr lang="en-US" sz="1200" baseline="30000" dirty="0" err="1">
                          <a:effectLst/>
                        </a:rPr>
                        <a:t>o</a:t>
                      </a:r>
                      <a:r>
                        <a:rPr lang="en-US" sz="1200" dirty="0" err="1">
                          <a:effectLst/>
                        </a:rPr>
                        <a:t>C</a:t>
                      </a:r>
                      <a:r>
                        <a:rPr lang="en-US" sz="1200" dirty="0">
                          <a:effectLst/>
                        </a:rPr>
                        <a:t>]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2400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114,152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61,492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124,994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67,227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2800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135,919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72,962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99" name="Straight Connector 98"/>
          <p:cNvCxnSpPr/>
          <p:nvPr/>
        </p:nvCxnSpPr>
        <p:spPr>
          <a:xfrm flipH="1">
            <a:off x="3853752" y="4456205"/>
            <a:ext cx="202857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>
            <a:off x="3853752" y="4456205"/>
            <a:ext cx="0" cy="24017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TextBox 103"/>
          <p:cNvSpPr txBox="1"/>
          <p:nvPr/>
        </p:nvSpPr>
        <p:spPr>
          <a:xfrm>
            <a:off x="5844619" y="3470876"/>
            <a:ext cx="36007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200" dirty="0" smtClean="0"/>
              <a:t>Prilikom izračunavanja, posmatraju se samo </a:t>
            </a:r>
            <a:r>
              <a:rPr lang="sr-Latn-RS" sz="1200" b="1" dirty="0" smtClean="0"/>
              <a:t>produkti</a:t>
            </a:r>
            <a:endParaRPr lang="en-US" sz="1200" b="1" dirty="0"/>
          </a:p>
        </p:txBody>
      </p:sp>
      <p:graphicFrame>
        <p:nvGraphicFramePr>
          <p:cNvPr id="105" name="Object 10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59364455"/>
              </p:ext>
            </p:extLst>
          </p:nvPr>
        </p:nvGraphicFramePr>
        <p:xfrm>
          <a:off x="5961063" y="4076700"/>
          <a:ext cx="2430112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58" name="Equation" r:id="rId55" imgW="2361960" imgH="215640" progId="Equation.3">
                  <p:embed/>
                </p:oleObj>
              </mc:Choice>
              <mc:Fallback>
                <p:oleObj name="Equation" r:id="rId55" imgW="2361960" imgH="215640" progId="Equation.3">
                  <p:embed/>
                  <p:pic>
                    <p:nvPicPr>
                      <p:cNvPr id="0" name="Object 3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1063" y="4076700"/>
                        <a:ext cx="2430112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7" name="Object 10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9709975"/>
              </p:ext>
            </p:extLst>
          </p:nvPr>
        </p:nvGraphicFramePr>
        <p:xfrm>
          <a:off x="5954713" y="4352925"/>
          <a:ext cx="23780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59" name="Equation" r:id="rId57" imgW="2374560" imgH="215640" progId="Equation.3">
                  <p:embed/>
                </p:oleObj>
              </mc:Choice>
              <mc:Fallback>
                <p:oleObj name="Equation" r:id="rId57" imgW="2374560" imgH="215640" progId="Equation.3">
                  <p:embed/>
                  <p:pic>
                    <p:nvPicPr>
                      <p:cNvPr id="0" name="Object 3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4713" y="4352925"/>
                        <a:ext cx="237807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Object 10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49411176"/>
              </p:ext>
            </p:extLst>
          </p:nvPr>
        </p:nvGraphicFramePr>
        <p:xfrm>
          <a:off x="5957045" y="4588568"/>
          <a:ext cx="25304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0" name="Equation" r:id="rId59" imgW="2527200" imgH="241200" progId="Equation.3">
                  <p:embed/>
                </p:oleObj>
              </mc:Choice>
              <mc:Fallback>
                <p:oleObj name="Equation" r:id="rId59" imgW="2527200" imgH="241200" progId="Equation.3">
                  <p:embed/>
                  <p:pic>
                    <p:nvPicPr>
                      <p:cNvPr id="0" name="Object 3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7045" y="4588568"/>
                        <a:ext cx="25304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0" name="Rectangle 314"/>
          <p:cNvSpPr>
            <a:spLocks noChangeArrowheads="1"/>
          </p:cNvSpPr>
          <p:nvPr/>
        </p:nvSpPr>
        <p:spPr bwMode="auto">
          <a:xfrm>
            <a:off x="5920036" y="3783133"/>
            <a:ext cx="11272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Za t = 2400 </a:t>
            </a:r>
            <a:r>
              <a:rPr kumimoji="0" lang="sr-Latn-RS" sz="12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</a:t>
            </a:r>
            <a:r>
              <a:rPr kumimoji="0" lang="sr-Latn-R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114" name="Object 1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85088634"/>
              </p:ext>
            </p:extLst>
          </p:nvPr>
        </p:nvGraphicFramePr>
        <p:xfrm>
          <a:off x="5961063" y="5103812"/>
          <a:ext cx="24288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1" name="Equation" r:id="rId61" imgW="2425700" imgH="215900" progId="Equation.3">
                  <p:embed/>
                </p:oleObj>
              </mc:Choice>
              <mc:Fallback>
                <p:oleObj name="Equation" r:id="rId61" imgW="2425700" imgH="215900" progId="Equation.3">
                  <p:embed/>
                  <p:pic>
                    <p:nvPicPr>
                      <p:cNvPr id="0" name="Object 3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1063" y="5103812"/>
                        <a:ext cx="242887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" name="Object 1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3854225"/>
              </p:ext>
            </p:extLst>
          </p:nvPr>
        </p:nvGraphicFramePr>
        <p:xfrm>
          <a:off x="5961063" y="5351546"/>
          <a:ext cx="24288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2" name="Equation" r:id="rId63" imgW="2425700" imgH="215900" progId="Equation.3">
                  <p:embed/>
                </p:oleObj>
              </mc:Choice>
              <mc:Fallback>
                <p:oleObj name="Equation" r:id="rId63" imgW="2425700" imgH="215900" progId="Equation.3">
                  <p:embed/>
                  <p:pic>
                    <p:nvPicPr>
                      <p:cNvPr id="0" name="Object 3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1063" y="5351546"/>
                        <a:ext cx="242887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7" name="Object 1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9647860"/>
              </p:ext>
            </p:extLst>
          </p:nvPr>
        </p:nvGraphicFramePr>
        <p:xfrm>
          <a:off x="5952063" y="5599886"/>
          <a:ext cx="25812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3" name="Equation" r:id="rId65" imgW="2578100" imgH="241300" progId="Equation.3">
                  <p:embed/>
                </p:oleObj>
              </mc:Choice>
              <mc:Fallback>
                <p:oleObj name="Equation" r:id="rId65" imgW="2578100" imgH="241300" progId="Equation.3">
                  <p:embed/>
                  <p:pic>
                    <p:nvPicPr>
                      <p:cNvPr id="0" name="Object 3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2063" y="5599886"/>
                        <a:ext cx="25812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" name="Rectangle 354"/>
          <p:cNvSpPr>
            <a:spLocks noChangeArrowheads="1"/>
          </p:cNvSpPr>
          <p:nvPr/>
        </p:nvSpPr>
        <p:spPr bwMode="auto">
          <a:xfrm>
            <a:off x="5920036" y="4826813"/>
            <a:ext cx="11272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Za t = 2600 </a:t>
            </a:r>
            <a:r>
              <a:rPr kumimoji="0" lang="sr-Latn-RS" sz="12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</a:t>
            </a:r>
            <a:r>
              <a:rPr kumimoji="0" lang="sr-Latn-R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cxnSp>
        <p:nvCxnSpPr>
          <p:cNvPr id="124" name="Straight Connector 123"/>
          <p:cNvCxnSpPr/>
          <p:nvPr/>
        </p:nvCxnSpPr>
        <p:spPr>
          <a:xfrm>
            <a:off x="8683283" y="3845281"/>
            <a:ext cx="0" cy="2988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25" name="Object 1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8144908"/>
              </p:ext>
            </p:extLst>
          </p:nvPr>
        </p:nvGraphicFramePr>
        <p:xfrm>
          <a:off x="5945742" y="6110471"/>
          <a:ext cx="2533118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4" name="Equation" r:id="rId67" imgW="2425700" imgH="215900" progId="Equation.3">
                  <p:embed/>
                </p:oleObj>
              </mc:Choice>
              <mc:Fallback>
                <p:oleObj name="Equation" r:id="rId67" imgW="2425700" imgH="215900" progId="Equation.3">
                  <p:embed/>
                  <p:pic>
                    <p:nvPicPr>
                      <p:cNvPr id="0" name="Object 3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742" y="6110471"/>
                        <a:ext cx="2533118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6" name="Object 1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888190"/>
              </p:ext>
            </p:extLst>
          </p:nvPr>
        </p:nvGraphicFramePr>
        <p:xfrm>
          <a:off x="5938085" y="6335095"/>
          <a:ext cx="240982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5" name="Equation" r:id="rId69" imgW="2413000" imgH="215900" progId="Equation.3">
                  <p:embed/>
                </p:oleObj>
              </mc:Choice>
              <mc:Fallback>
                <p:oleObj name="Equation" r:id="rId69" imgW="2413000" imgH="215900" progId="Equation.3">
                  <p:embed/>
                  <p:pic>
                    <p:nvPicPr>
                      <p:cNvPr id="0" name="Object 39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38085" y="6335095"/>
                        <a:ext cx="240982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7" name="Object 1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77294053"/>
              </p:ext>
            </p:extLst>
          </p:nvPr>
        </p:nvGraphicFramePr>
        <p:xfrm>
          <a:off x="5945742" y="6616278"/>
          <a:ext cx="25812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6" name="Equation" r:id="rId71" imgW="2578100" imgH="241300" progId="Equation.3">
                  <p:embed/>
                </p:oleObj>
              </mc:Choice>
              <mc:Fallback>
                <p:oleObj name="Equation" r:id="rId71" imgW="2578100" imgH="241300" progId="Equation.3">
                  <p:embed/>
                  <p:pic>
                    <p:nvPicPr>
                      <p:cNvPr id="0" name="Object 39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5742" y="6616278"/>
                        <a:ext cx="25812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8" name="Rectangle 394"/>
          <p:cNvSpPr>
            <a:spLocks noChangeArrowheads="1"/>
          </p:cNvSpPr>
          <p:nvPr/>
        </p:nvSpPr>
        <p:spPr bwMode="auto">
          <a:xfrm>
            <a:off x="5938085" y="5819081"/>
            <a:ext cx="11272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Za t = 2800 </a:t>
            </a:r>
            <a:r>
              <a:rPr kumimoji="0" lang="sr-Latn-RS" sz="12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</a:t>
            </a:r>
            <a:r>
              <a:rPr kumimoji="0" lang="sr-Latn-R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132" name="Object 1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351384"/>
              </p:ext>
            </p:extLst>
          </p:nvPr>
        </p:nvGraphicFramePr>
        <p:xfrm>
          <a:off x="3592513" y="5668963"/>
          <a:ext cx="2312987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7" name="Equation" r:id="rId73" imgW="2082800" imgH="406400" progId="Equation.3">
                  <p:embed/>
                </p:oleObj>
              </mc:Choice>
              <mc:Fallback>
                <p:oleObj name="Equation" r:id="rId73" imgW="2082800" imgH="406400" progId="Equation.3">
                  <p:embed/>
                  <p:pic>
                    <p:nvPicPr>
                      <p:cNvPr id="0" name="Object 3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2513" y="5668963"/>
                        <a:ext cx="2312987" cy="409575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4" name="Left Brace 133"/>
          <p:cNvSpPr/>
          <p:nvPr/>
        </p:nvSpPr>
        <p:spPr>
          <a:xfrm>
            <a:off x="5882327" y="4826693"/>
            <a:ext cx="55758" cy="2006588"/>
          </a:xfrm>
          <a:prstGeom prst="leftBrac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6" name="Object 1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9791790"/>
              </p:ext>
            </p:extLst>
          </p:nvPr>
        </p:nvGraphicFramePr>
        <p:xfrm>
          <a:off x="8762447" y="4571286"/>
          <a:ext cx="2373926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8" name="Equation" r:id="rId75" imgW="2336800" imgH="393700" progId="Equation.3">
                  <p:embed/>
                </p:oleObj>
              </mc:Choice>
              <mc:Fallback>
                <p:oleObj name="Equation" r:id="rId75" imgW="2336800" imgH="393700" progId="Equation.3">
                  <p:embed/>
                  <p:pic>
                    <p:nvPicPr>
                      <p:cNvPr id="0" name="Object 39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2447" y="4571286"/>
                        <a:ext cx="2373926" cy="390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" name="Object 13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5113643"/>
              </p:ext>
            </p:extLst>
          </p:nvPr>
        </p:nvGraphicFramePr>
        <p:xfrm>
          <a:off x="8772525" y="5032375"/>
          <a:ext cx="28416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69" name="Equation" r:id="rId77" imgW="2844720" imgH="393480" progId="Equation.3">
                  <p:embed/>
                </p:oleObj>
              </mc:Choice>
              <mc:Fallback>
                <p:oleObj name="Equation" r:id="rId77" imgW="2844720" imgH="393480" progId="Equation.3">
                  <p:embed/>
                  <p:pic>
                    <p:nvPicPr>
                      <p:cNvPr id="0" name="Object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2525" y="5032375"/>
                        <a:ext cx="2841625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" name="Object 1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657161"/>
              </p:ext>
            </p:extLst>
          </p:nvPr>
        </p:nvGraphicFramePr>
        <p:xfrm>
          <a:off x="8762447" y="5493464"/>
          <a:ext cx="16764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70" name="Equation" r:id="rId79" imgW="1676400" imgH="228600" progId="Equation.3">
                  <p:embed/>
                </p:oleObj>
              </mc:Choice>
              <mc:Fallback>
                <p:oleObj name="Equation" r:id="rId79" imgW="1676400" imgH="228600" progId="Equation.3">
                  <p:embed/>
                  <p:pic>
                    <p:nvPicPr>
                      <p:cNvPr id="0" name="Object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2447" y="5493464"/>
                        <a:ext cx="1676400" cy="228600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" name="Rectangle 406"/>
          <p:cNvSpPr>
            <a:spLocks noChangeArrowheads="1"/>
          </p:cNvSpPr>
          <p:nvPr/>
        </p:nvSpPr>
        <p:spPr bwMode="auto">
          <a:xfrm>
            <a:off x="8833229" y="5560392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42" name="Object 1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765013"/>
              </p:ext>
            </p:extLst>
          </p:nvPr>
        </p:nvGraphicFramePr>
        <p:xfrm>
          <a:off x="8779628" y="5860882"/>
          <a:ext cx="1016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71" name="Equation" r:id="rId81" imgW="1015920" imgH="457200" progId="Equation.3">
                  <p:embed/>
                </p:oleObj>
              </mc:Choice>
              <mc:Fallback>
                <p:oleObj name="Equation" r:id="rId81" imgW="1015920" imgH="457200" progId="Equation.3">
                  <p:embed/>
                  <p:pic>
                    <p:nvPicPr>
                      <p:cNvPr id="0" name="Object 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9628" y="5860882"/>
                        <a:ext cx="1016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5" name="Object 14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9743717"/>
              </p:ext>
            </p:extLst>
          </p:nvPr>
        </p:nvGraphicFramePr>
        <p:xfrm>
          <a:off x="8777895" y="6414100"/>
          <a:ext cx="2730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72" name="Equation" r:id="rId83" imgW="2730240" imgH="393480" progId="Equation.3">
                  <p:embed/>
                </p:oleObj>
              </mc:Choice>
              <mc:Fallback>
                <p:oleObj name="Equation" r:id="rId83" imgW="273024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77895" y="6414100"/>
                        <a:ext cx="2730500" cy="393700"/>
                      </a:xfrm>
                      <a:prstGeom prst="rect">
                        <a:avLst/>
                      </a:prstGeom>
                      <a:solidFill>
                        <a:schemeClr val="accent4">
                          <a:alpha val="99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9513587" y="3492446"/>
                <a:ext cx="2184252" cy="54143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𝑒</m:t>
                          </m:r>
                        </m:sub>
                      </m:sSub>
                      <m:r>
                        <a:rPr lang="en-US" sz="1200" i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b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𝑚𝑎𝑛𝑗𝑎</m:t>
                          </m:r>
                        </m:sub>
                      </m:sSub>
                      <m:r>
                        <a:rPr lang="en-US" sz="1200" i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d>
                            <m:d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𝐸</m:t>
                                  </m:r>
                                </m:sub>
                              </m:sSub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𝑄</m:t>
                                  </m:r>
                                </m:e>
                                <m:sub>
                                  <m:sSub>
                                    <m:sSubPr>
                                      <m:ctrlP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  <m:sub>
                                      <m:r>
                                        <a:rPr lang="en-US" sz="1200" i="1">
                                          <a:latin typeface="Cambria Math" panose="02040503050406030204" pitchFamily="18" charset="0"/>
                                        </a:rPr>
                                        <m:t>𝑚𝑎𝑛𝑗𝑎</m:t>
                                      </m:r>
                                    </m:sub>
                                  </m:sSub>
                                </m:sub>
                              </m:sSub>
                            </m:e>
                          </m:d>
                        </m:num>
                        <m:den>
                          <m:r>
                            <a:rPr lang="en-US" sz="1200" i="1">
                              <a:latin typeface="Cambria Math" panose="02040503050406030204" pitchFamily="18" charset="0"/>
                            </a:rPr>
                            <m:t>𝑘</m:t>
                          </m:r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13587" y="3492446"/>
                <a:ext cx="2184252" cy="541430"/>
              </a:xfrm>
              <a:prstGeom prst="rect">
                <a:avLst/>
              </a:prstGeom>
              <a:blipFill rotWithShape="0">
                <a:blip r:embed="rId8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9547767" y="4018121"/>
                <a:ext cx="1462131" cy="4664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1200" i="1">
                          <a:latin typeface="Cambria Math" panose="02040503050406030204" pitchFamily="18" charset="0"/>
                        </a:rPr>
                        <m:t>𝑘</m:t>
                      </m:r>
                      <m:r>
                        <a:rPr lang="en-US" sz="1200" i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𝑣𝑒𝑐𝑎</m:t>
                                  </m:r>
                                </m:sub>
                              </m:sSub>
                              <m:r>
                                <a:rPr lang="en-US" sz="1200" i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1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200" i="1">
                                  <a:latin typeface="Cambria Math" panose="02040503050406030204" pitchFamily="18" charset="0"/>
                                </a:rPr>
                                <m:t>𝑄</m:t>
                              </m:r>
                            </m:e>
                            <m:sub>
                              <m:sSub>
                                <m:sSubPr>
                                  <m:ctrlP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  <m:sub>
                                  <m:r>
                                    <a:rPr lang="en-US" sz="1200" i="1">
                                      <a:latin typeface="Cambria Math" panose="02040503050406030204" pitchFamily="18" charset="0"/>
                                    </a:rPr>
                                    <m:t>𝑚𝑎𝑛𝑗𝑎</m:t>
                                  </m:r>
                                </m:sub>
                              </m:sSub>
                            </m:sub>
                          </m:sSub>
                        </m:num>
                        <m:den>
                          <m:r>
                            <a:rPr lang="en-US" sz="1200" i="0">
                              <a:latin typeface="Cambria Math" panose="02040503050406030204" pitchFamily="18" charset="0"/>
                            </a:rPr>
                            <m:t>200</m:t>
                          </m:r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47767" y="4018121"/>
                <a:ext cx="1462131" cy="466410"/>
              </a:xfrm>
              <a:prstGeom prst="rect">
                <a:avLst/>
              </a:prstGeom>
              <a:blipFill rotWithShape="0">
                <a:blip r:embed="rId86"/>
                <a:stretch>
                  <a:fillRect b="-12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88343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>
                      <p:stCondLst>
                        <p:cond delay="indefinite"/>
                      </p:stCondLst>
                      <p:childTnLst>
                        <p:par>
                          <p:cTn id="152" fill="hold">
                            <p:stCondLst>
                              <p:cond delay="0"/>
                            </p:stCondLst>
                            <p:childTnLst>
                              <p:par>
                                <p:cTn id="1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>
                      <p:stCondLst>
                        <p:cond delay="indefinite"/>
                      </p:stCondLst>
                      <p:childTnLst>
                        <p:par>
                          <p:cTn id="190" fill="hold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5" fill="hold">
                      <p:stCondLst>
                        <p:cond delay="indefinite"/>
                      </p:stCondLst>
                      <p:childTnLst>
                        <p:par>
                          <p:cTn id="216" fill="hold">
                            <p:stCondLst>
                              <p:cond delay="0"/>
                            </p:stCondLst>
                            <p:childTnLst>
                              <p:par>
                                <p:cTn id="2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>
                      <p:stCondLst>
                        <p:cond delay="indefinite"/>
                      </p:stCondLst>
                      <p:childTnLst>
                        <p:par>
                          <p:cTn id="224" fill="hold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1" fill="hold">
                      <p:stCondLst>
                        <p:cond delay="indefinite"/>
                      </p:stCondLst>
                      <p:childTnLst>
                        <p:par>
                          <p:cTn id="232" fill="hold">
                            <p:stCondLst>
                              <p:cond delay="0"/>
                            </p:stCondLst>
                            <p:childTnLst>
                              <p:par>
                                <p:cTn id="2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5" fill="hold">
                      <p:stCondLst>
                        <p:cond delay="indefinite"/>
                      </p:stCondLst>
                      <p:childTnLst>
                        <p:par>
                          <p:cTn id="246" fill="hold">
                            <p:stCondLst>
                              <p:cond delay="0"/>
                            </p:stCondLst>
                            <p:childTnLst>
                              <p:par>
                                <p:cTn id="2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>
                      <p:stCondLst>
                        <p:cond delay="indefinite"/>
                      </p:stCondLst>
                      <p:childTnLst>
                        <p:par>
                          <p:cTn id="250" fill="hold">
                            <p:stCondLst>
                              <p:cond delay="0"/>
                            </p:stCondLst>
                            <p:childTnLst>
                              <p:par>
                                <p:cTn id="2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3" fill="hold">
                      <p:stCondLst>
                        <p:cond delay="indefinite"/>
                      </p:stCondLst>
                      <p:childTnLst>
                        <p:par>
                          <p:cTn id="254" fill="hold">
                            <p:stCondLst>
                              <p:cond delay="0"/>
                            </p:stCondLst>
                            <p:childTnLst>
                              <p:par>
                                <p:cTn id="2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7" fill="hold">
                      <p:stCondLst>
                        <p:cond delay="indefinite"/>
                      </p:stCondLst>
                      <p:childTnLst>
                        <p:par>
                          <p:cTn id="258" fill="hold">
                            <p:stCondLst>
                              <p:cond delay="0"/>
                            </p:stCondLst>
                            <p:childTnLst>
                              <p:par>
                                <p:cTn id="2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6" grpId="0"/>
      <p:bldP spid="17" grpId="0"/>
      <p:bldP spid="23" grpId="0" animBg="1"/>
      <p:bldP spid="24" grpId="0" animBg="1"/>
      <p:bldP spid="25" grpId="0"/>
      <p:bldP spid="30" grpId="0"/>
      <p:bldP spid="41" grpId="0"/>
      <p:bldP spid="51" grpId="0"/>
      <p:bldP spid="61" grpId="0"/>
      <p:bldP spid="68" grpId="0"/>
      <p:bldP spid="69" grpId="0"/>
      <p:bldP spid="78" grpId="0"/>
      <p:bldP spid="79" grpId="0" animBg="1"/>
      <p:bldP spid="80" grpId="0"/>
      <p:bldP spid="87" grpId="0" animBg="1"/>
      <p:bldP spid="88" grpId="0" animBg="1"/>
      <p:bldP spid="89" grpId="0" animBg="1"/>
      <p:bldP spid="94" grpId="0"/>
      <p:bldP spid="104" grpId="0"/>
      <p:bldP spid="110" grpId="0"/>
      <p:bldP spid="119" grpId="0"/>
      <p:bldP spid="128" grpId="0"/>
      <p:bldP spid="13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sr-Latn-RS" sz="1400" dirty="0" smtClean="0"/>
              <a:t>5. Odrediti pritisak eksplozije smeše ugljene prašine sa vazduhom u količini od </a:t>
            </a:r>
            <a:r>
              <a:rPr lang="sr-Latn-RS" sz="1400" dirty="0" err="1" smtClean="0"/>
              <a:t>m</a:t>
            </a:r>
            <a:r>
              <a:rPr lang="sr-Latn-RS" sz="1400" baseline="-25000" dirty="0" err="1" smtClean="0"/>
              <a:t>s</a:t>
            </a:r>
            <a:r>
              <a:rPr lang="sr-Latn-RS" sz="1400" dirty="0" smtClean="0"/>
              <a:t> = 1 [kg] ako se proces eksplozivnog sagorevanja odvija u prisustvu dva puta veće količine kiseonika od one koja je potrebna za potpuno sagorevanje, pri početnom pritisku smeše od p</a:t>
            </a:r>
            <a:r>
              <a:rPr lang="sr-Latn-RS" sz="1400" baseline="-25000" dirty="0" smtClean="0"/>
              <a:t>o</a:t>
            </a:r>
            <a:r>
              <a:rPr lang="sr-Latn-RS" sz="1400" dirty="0" smtClean="0"/>
              <a:t> = 101325 [Pa] i početnoj temperaturi od t</a:t>
            </a:r>
            <a:r>
              <a:rPr lang="sr-Latn-RS" sz="1400" baseline="-25000" dirty="0" smtClean="0"/>
              <a:t>o</a:t>
            </a:r>
            <a:r>
              <a:rPr lang="sr-Latn-RS" sz="1400" dirty="0" smtClean="0"/>
              <a:t> = 20 [</a:t>
            </a:r>
            <a:r>
              <a:rPr lang="sr-Latn-RS" sz="1400" baseline="30000" dirty="0" err="1" smtClean="0"/>
              <a:t>o</a:t>
            </a:r>
            <a:r>
              <a:rPr lang="sr-Latn-RS" sz="1400" dirty="0" err="1" smtClean="0"/>
              <a:t>C</a:t>
            </a:r>
            <a:r>
              <a:rPr lang="sr-Latn-RS" sz="1400" dirty="0" smtClean="0"/>
              <a:t>].</a:t>
            </a:r>
            <a:endParaRPr lang="sr-Latn-RS" sz="1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32372"/>
              </p:ext>
            </p:extLst>
          </p:nvPr>
        </p:nvGraphicFramePr>
        <p:xfrm>
          <a:off x="114562" y="552560"/>
          <a:ext cx="6572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1" name="Equation" r:id="rId3" imgW="660400" imgH="228600" progId="Equation.3">
                  <p:embed/>
                </p:oleObj>
              </mc:Choice>
              <mc:Fallback>
                <p:oleObj name="Equation" r:id="rId3" imgW="660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562" y="552560"/>
                        <a:ext cx="6572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811152"/>
              </p:ext>
            </p:extLst>
          </p:nvPr>
        </p:nvGraphicFramePr>
        <p:xfrm>
          <a:off x="976574" y="552560"/>
          <a:ext cx="10572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2" name="Equation" r:id="rId5" imgW="1054100" imgH="228600" progId="Equation.3">
                  <p:embed/>
                </p:oleObj>
              </mc:Choice>
              <mc:Fallback>
                <p:oleObj name="Equation" r:id="rId5" imgW="10541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574" y="552560"/>
                        <a:ext cx="105727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8586399"/>
              </p:ext>
            </p:extLst>
          </p:nvPr>
        </p:nvGraphicFramePr>
        <p:xfrm>
          <a:off x="2238636" y="543035"/>
          <a:ext cx="7334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3" name="Equation" r:id="rId7" imgW="736600" imgH="241300" progId="Equation.3">
                  <p:embed/>
                </p:oleObj>
              </mc:Choice>
              <mc:Fallback>
                <p:oleObj name="Equation" r:id="rId7" imgW="7366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636" y="543035"/>
                        <a:ext cx="7334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184288"/>
              </p:ext>
            </p:extLst>
          </p:nvPr>
        </p:nvGraphicFramePr>
        <p:xfrm>
          <a:off x="3176848" y="552560"/>
          <a:ext cx="419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4" name="Equation" r:id="rId9" imgW="419100" imgH="228600" progId="Equation.3">
                  <p:embed/>
                </p:oleObj>
              </mc:Choice>
              <mc:Fallback>
                <p:oleObj name="Equation" r:id="rId9" imgW="4191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848" y="552560"/>
                        <a:ext cx="419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787677"/>
              </p:ext>
            </p:extLst>
          </p:nvPr>
        </p:nvGraphicFramePr>
        <p:xfrm>
          <a:off x="89160" y="1116839"/>
          <a:ext cx="2832101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5" name="Equation" r:id="rId11" imgW="2400120" imgH="215640" progId="Equation.3">
                  <p:embed/>
                </p:oleObj>
              </mc:Choice>
              <mc:Fallback>
                <p:oleObj name="Equation" r:id="rId11" imgW="24001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160" y="1116839"/>
                        <a:ext cx="2832101" cy="2587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0" y="810500"/>
            <a:ext cx="46842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Osnovna </a:t>
            </a:r>
            <a:r>
              <a:rPr kumimoji="0" lang="sr-Latn-R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stehiometrijska</a:t>
            </a: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jednačina smeše ugljene prašine sa vazduhom: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89160" y="1404942"/>
            <a:ext cx="23455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 smtClean="0"/>
              <a:t>Masa</a:t>
            </a:r>
            <a:r>
              <a:rPr lang="en-US" sz="1200" dirty="0" smtClean="0"/>
              <a:t> </a:t>
            </a:r>
            <a:r>
              <a:rPr lang="en-US" sz="1200" dirty="0" err="1" smtClean="0"/>
              <a:t>smeše</a:t>
            </a:r>
            <a:r>
              <a:rPr lang="en-US" sz="1200" dirty="0" smtClean="0"/>
              <a:t> </a:t>
            </a:r>
            <a:r>
              <a:rPr lang="en-US" sz="1200" dirty="0" err="1"/>
              <a:t>reaktanata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produkata</a:t>
            </a:r>
            <a:endParaRPr lang="en-US" sz="1200" dirty="0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5151494"/>
              </p:ext>
            </p:extLst>
          </p:nvPr>
        </p:nvGraphicFramePr>
        <p:xfrm>
          <a:off x="234950" y="1706563"/>
          <a:ext cx="2714625" cy="24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6" name="Equation" r:id="rId13" imgW="2425680" imgH="215640" progId="Equation.3">
                  <p:embed/>
                </p:oleObj>
              </mc:Choice>
              <mc:Fallback>
                <p:oleObj name="Equation" r:id="rId13" imgW="242568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" y="1706563"/>
                        <a:ext cx="2714625" cy="242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2741434"/>
              </p:ext>
            </p:extLst>
          </p:nvPr>
        </p:nvGraphicFramePr>
        <p:xfrm>
          <a:off x="233363" y="1943098"/>
          <a:ext cx="2716212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7" name="Equation" r:id="rId15" imgW="2425680" imgH="241200" progId="Equation.3">
                  <p:embed/>
                </p:oleObj>
              </mc:Choice>
              <mc:Fallback>
                <p:oleObj name="Equation" r:id="rId15" imgW="24256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3" y="1943098"/>
                        <a:ext cx="2716212" cy="266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1"/>
          <p:cNvSpPr>
            <a:spLocks noChangeArrowheads="1"/>
          </p:cNvSpPr>
          <p:nvPr/>
        </p:nvSpPr>
        <p:spPr bwMode="auto">
          <a:xfrm>
            <a:off x="724667" y="374980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30258" y="2332455"/>
            <a:ext cx="556841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1200" dirty="0" smtClean="0"/>
              <a:t>Broj </a:t>
            </a:r>
            <a:r>
              <a:rPr lang="nn-NO" sz="1200" dirty="0"/>
              <a:t>molova </a:t>
            </a:r>
            <a:r>
              <a:rPr lang="nn-NO" sz="1200" dirty="0" smtClean="0"/>
              <a:t>u 1 </a:t>
            </a:r>
            <a:r>
              <a:rPr lang="nn-NO" sz="1200" dirty="0"/>
              <a:t>kg eksplozivne </a:t>
            </a:r>
            <a:r>
              <a:rPr lang="nn-NO" sz="1200" dirty="0" smtClean="0"/>
              <a:t>smeše </a:t>
            </a:r>
            <a:r>
              <a:rPr lang="nn-NO" sz="1200" b="1" dirty="0" smtClean="0">
                <a:solidFill>
                  <a:srgbClr val="FF0000"/>
                </a:solidFill>
              </a:rPr>
              <a:t>(za datu masu sme</a:t>
            </a:r>
            <a:r>
              <a:rPr lang="sr-Latn-RS" sz="1200" b="1" dirty="0" err="1" smtClean="0">
                <a:solidFill>
                  <a:srgbClr val="FF0000"/>
                </a:solidFill>
              </a:rPr>
              <a:t>še</a:t>
            </a:r>
            <a:r>
              <a:rPr lang="sr-Latn-RS" sz="1200" b="1" dirty="0" smtClean="0">
                <a:solidFill>
                  <a:srgbClr val="FF0000"/>
                </a:solidFill>
              </a:rPr>
              <a:t>)</a:t>
            </a:r>
            <a:r>
              <a:rPr lang="nn-NO" sz="1200" dirty="0" smtClean="0"/>
              <a:t>:</a:t>
            </a:r>
            <a:endParaRPr lang="en-US" sz="1200" dirty="0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498461"/>
              </p:ext>
            </p:extLst>
          </p:nvPr>
        </p:nvGraphicFramePr>
        <p:xfrm>
          <a:off x="152400" y="2921000"/>
          <a:ext cx="20415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8" name="Equation" r:id="rId17" imgW="2044440" imgH="228600" progId="Equation.3">
                  <p:embed/>
                </p:oleObj>
              </mc:Choice>
              <mc:Fallback>
                <p:oleObj name="Equation" r:id="rId17" imgW="20444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2921000"/>
                        <a:ext cx="20415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0425450"/>
              </p:ext>
            </p:extLst>
          </p:nvPr>
        </p:nvGraphicFramePr>
        <p:xfrm>
          <a:off x="198438" y="3136900"/>
          <a:ext cx="15208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39" name="Equation" r:id="rId19" imgW="1523880" imgH="419040" progId="Equation.3">
                  <p:embed/>
                </p:oleObj>
              </mc:Choice>
              <mc:Fallback>
                <p:oleObj name="Equation" r:id="rId19" imgW="15238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438" y="3136900"/>
                        <a:ext cx="15208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TextBox 17"/>
          <p:cNvSpPr txBox="1"/>
          <p:nvPr/>
        </p:nvSpPr>
        <p:spPr>
          <a:xfrm>
            <a:off x="31286" y="2587544"/>
            <a:ext cx="2343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b="1" dirty="0" smtClean="0"/>
              <a:t>REAKTANTI</a:t>
            </a:r>
            <a:endParaRPr lang="en-US" sz="1400" b="1" dirty="0"/>
          </a:p>
        </p:txBody>
      </p:sp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840966"/>
              </p:ext>
            </p:extLst>
          </p:nvPr>
        </p:nvGraphicFramePr>
        <p:xfrm>
          <a:off x="139700" y="3630613"/>
          <a:ext cx="21717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0" name="Equation" r:id="rId21" imgW="2171520" imgH="241200" progId="Equation.3">
                  <p:embed/>
                </p:oleObj>
              </mc:Choice>
              <mc:Fallback>
                <p:oleObj name="Equation" r:id="rId21" imgW="21715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" y="3630613"/>
                        <a:ext cx="21717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792387"/>
              </p:ext>
            </p:extLst>
          </p:nvPr>
        </p:nvGraphicFramePr>
        <p:xfrm>
          <a:off x="173038" y="3835400"/>
          <a:ext cx="15906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1" name="Equation" r:id="rId23" imgW="1587240" imgH="419040" progId="Equation.3">
                  <p:embed/>
                </p:oleObj>
              </mc:Choice>
              <mc:Fallback>
                <p:oleObj name="Equation" r:id="rId23" imgW="15872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038" y="3835400"/>
                        <a:ext cx="15906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5981167"/>
              </p:ext>
            </p:extLst>
          </p:nvPr>
        </p:nvGraphicFramePr>
        <p:xfrm>
          <a:off x="115888" y="4325938"/>
          <a:ext cx="23907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2" name="Equation" r:id="rId25" imgW="2387520" imgH="241200" progId="Equation.3">
                  <p:embed/>
                </p:oleObj>
              </mc:Choice>
              <mc:Fallback>
                <p:oleObj name="Equation" r:id="rId25" imgW="23875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8" y="4325938"/>
                        <a:ext cx="23907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98101132"/>
              </p:ext>
            </p:extLst>
          </p:nvPr>
        </p:nvGraphicFramePr>
        <p:xfrm>
          <a:off x="152400" y="4518977"/>
          <a:ext cx="19462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3" name="Equation" r:id="rId27" imgW="1942920" imgH="419040" progId="Equation.3">
                  <p:embed/>
                </p:oleObj>
              </mc:Choice>
              <mc:Fallback>
                <p:oleObj name="Equation" r:id="rId27" imgW="19429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4518977"/>
                        <a:ext cx="19462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TextBox 22"/>
          <p:cNvSpPr txBox="1"/>
          <p:nvPr/>
        </p:nvSpPr>
        <p:spPr>
          <a:xfrm>
            <a:off x="2699657" y="2609454"/>
            <a:ext cx="2343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b="1" dirty="0" smtClean="0"/>
              <a:t>PRODUKTI</a:t>
            </a:r>
            <a:endParaRPr lang="en-US" sz="1400" b="1" dirty="0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17420610"/>
              </p:ext>
            </p:extLst>
          </p:nvPr>
        </p:nvGraphicFramePr>
        <p:xfrm>
          <a:off x="2811463" y="2917825"/>
          <a:ext cx="23018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4" name="Equation" r:id="rId29" imgW="2298600" imgH="241200" progId="Equation.3">
                  <p:embed/>
                </p:oleObj>
              </mc:Choice>
              <mc:Fallback>
                <p:oleObj name="Equation" r:id="rId29" imgW="22986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1463" y="2917825"/>
                        <a:ext cx="23018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6158292"/>
              </p:ext>
            </p:extLst>
          </p:nvPr>
        </p:nvGraphicFramePr>
        <p:xfrm>
          <a:off x="2852738" y="3136900"/>
          <a:ext cx="16160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5" name="Equation" r:id="rId31" imgW="1612800" imgH="419040" progId="Equation.3">
                  <p:embed/>
                </p:oleObj>
              </mc:Choice>
              <mc:Fallback>
                <p:oleObj name="Equation" r:id="rId31" imgW="16128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2738" y="3136900"/>
                        <a:ext cx="16160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087762"/>
              </p:ext>
            </p:extLst>
          </p:nvPr>
        </p:nvGraphicFramePr>
        <p:xfrm>
          <a:off x="2811463" y="3592394"/>
          <a:ext cx="2147887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6" name="Equation" r:id="rId33" imgW="2145960" imgH="241200" progId="Equation.3">
                  <p:embed/>
                </p:oleObj>
              </mc:Choice>
              <mc:Fallback>
                <p:oleObj name="Equation" r:id="rId33" imgW="21459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1463" y="3592394"/>
                        <a:ext cx="2147887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652690"/>
              </p:ext>
            </p:extLst>
          </p:nvPr>
        </p:nvGraphicFramePr>
        <p:xfrm>
          <a:off x="2847647" y="3781306"/>
          <a:ext cx="156368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7" name="Equation" r:id="rId35" imgW="1562040" imgH="419040" progId="Equation.3">
                  <p:embed/>
                </p:oleObj>
              </mc:Choice>
              <mc:Fallback>
                <p:oleObj name="Equation" r:id="rId35" imgW="15620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7647" y="3781306"/>
                        <a:ext cx="1563687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8" name="Straight Connector 27"/>
          <p:cNvCxnSpPr/>
          <p:nvPr/>
        </p:nvCxnSpPr>
        <p:spPr>
          <a:xfrm>
            <a:off x="30258" y="4911499"/>
            <a:ext cx="245309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0" name="Objec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5280910"/>
              </p:ext>
            </p:extLst>
          </p:nvPr>
        </p:nvGraphicFramePr>
        <p:xfrm>
          <a:off x="2811135" y="4256891"/>
          <a:ext cx="23907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8" name="Equation" r:id="rId37" imgW="2387520" imgH="241200" progId="Equation.3">
                  <p:embed/>
                </p:oleObj>
              </mc:Choice>
              <mc:Fallback>
                <p:oleObj name="Equation" r:id="rId37" imgW="23875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1135" y="4256891"/>
                        <a:ext cx="23907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1" name="Object 3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3252266"/>
              </p:ext>
            </p:extLst>
          </p:nvPr>
        </p:nvGraphicFramePr>
        <p:xfrm>
          <a:off x="2847647" y="4449930"/>
          <a:ext cx="19462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49" name="Equation" r:id="rId39" imgW="1942920" imgH="419040" progId="Equation.3">
                  <p:embed/>
                </p:oleObj>
              </mc:Choice>
              <mc:Fallback>
                <p:oleObj name="Equation" r:id="rId39" imgW="19429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47647" y="4449930"/>
                        <a:ext cx="19462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" name="Rectangle 31"/>
          <p:cNvSpPr/>
          <p:nvPr/>
        </p:nvSpPr>
        <p:spPr>
          <a:xfrm>
            <a:off x="83168" y="4985783"/>
            <a:ext cx="37705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/>
              <a:t>Broj</a:t>
            </a:r>
            <a:r>
              <a:rPr lang="en-US" sz="1200" dirty="0"/>
              <a:t> </a:t>
            </a:r>
            <a:r>
              <a:rPr lang="en-US" sz="1200" dirty="0" err="1"/>
              <a:t>molova</a:t>
            </a:r>
            <a:r>
              <a:rPr lang="en-US" sz="1200" dirty="0"/>
              <a:t> </a:t>
            </a:r>
            <a:r>
              <a:rPr lang="en-US" sz="1200" dirty="0" err="1"/>
              <a:t>stehiometrijske</a:t>
            </a:r>
            <a:r>
              <a:rPr lang="en-US" sz="1200" dirty="0"/>
              <a:t> </a:t>
            </a:r>
            <a:r>
              <a:rPr lang="en-US" sz="1200" dirty="0" err="1"/>
              <a:t>smeše</a:t>
            </a:r>
            <a:r>
              <a:rPr lang="en-US" sz="1200" dirty="0"/>
              <a:t> </a:t>
            </a:r>
            <a:r>
              <a:rPr lang="en-US" sz="1200" dirty="0" err="1"/>
              <a:t>reaktanata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produkata</a:t>
            </a:r>
            <a:endParaRPr lang="en-US" sz="1200" dirty="0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67624"/>
              </p:ext>
            </p:extLst>
          </p:nvPr>
        </p:nvGraphicFramePr>
        <p:xfrm>
          <a:off x="234950" y="5284788"/>
          <a:ext cx="2462213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0" name="Equation" r:id="rId41" imgW="2463480" imgH="228600" progId="Equation.3">
                  <p:embed/>
                </p:oleObj>
              </mc:Choice>
              <mc:Fallback>
                <p:oleObj name="Equation" r:id="rId41" imgW="24634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950" y="5284788"/>
                        <a:ext cx="2462213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1328209"/>
              </p:ext>
            </p:extLst>
          </p:nvPr>
        </p:nvGraphicFramePr>
        <p:xfrm>
          <a:off x="233363" y="5562879"/>
          <a:ext cx="2466976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1" name="Equation" r:id="rId43" imgW="2463480" imgH="241200" progId="Equation.3">
                  <p:embed/>
                </p:oleObj>
              </mc:Choice>
              <mc:Fallback>
                <p:oleObj name="Equation" r:id="rId43" imgW="24634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3" y="5562879"/>
                        <a:ext cx="2466976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Straight Connector 35"/>
          <p:cNvCxnSpPr/>
          <p:nvPr/>
        </p:nvCxnSpPr>
        <p:spPr>
          <a:xfrm>
            <a:off x="5213019" y="552560"/>
            <a:ext cx="0" cy="626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Rectangle 38"/>
          <p:cNvSpPr/>
          <p:nvPr/>
        </p:nvSpPr>
        <p:spPr>
          <a:xfrm>
            <a:off x="5147030" y="509902"/>
            <a:ext cx="33253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 smtClean="0"/>
              <a:t>Ukupna</a:t>
            </a:r>
            <a:r>
              <a:rPr lang="en-US" sz="1200" dirty="0" smtClean="0"/>
              <a:t> </a:t>
            </a:r>
            <a:r>
              <a:rPr lang="en-US" sz="1200" dirty="0" err="1"/>
              <a:t>toplota</a:t>
            </a:r>
            <a:r>
              <a:rPr lang="en-US" sz="1200" dirty="0"/>
              <a:t> </a:t>
            </a:r>
            <a:r>
              <a:rPr lang="en-US" sz="1200" dirty="0" err="1"/>
              <a:t>obrazovanja</a:t>
            </a:r>
            <a:r>
              <a:rPr lang="en-US" sz="1200" dirty="0"/>
              <a:t> </a:t>
            </a:r>
            <a:r>
              <a:rPr lang="en-US" sz="1200" b="1" dirty="0" err="1"/>
              <a:t>produkata</a:t>
            </a:r>
            <a:r>
              <a:rPr lang="en-US" sz="1200" dirty="0"/>
              <a:t> </a:t>
            </a:r>
            <a:r>
              <a:rPr lang="en-US" sz="1200" dirty="0" err="1"/>
              <a:t>eksplozije</a:t>
            </a:r>
            <a:endParaRPr lang="en-US" sz="1200" dirty="0"/>
          </a:p>
        </p:txBody>
      </p:sp>
      <p:graphicFrame>
        <p:nvGraphicFramePr>
          <p:cNvPr id="40" name="Object 3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4232593"/>
              </p:ext>
            </p:extLst>
          </p:nvPr>
        </p:nvGraphicFramePr>
        <p:xfrm>
          <a:off x="5299761" y="823913"/>
          <a:ext cx="3154363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2" name="Equation" r:id="rId45" imgW="3149280" imgH="241200" progId="Equation.3">
                  <p:embed/>
                </p:oleObj>
              </mc:Choice>
              <mc:Fallback>
                <p:oleObj name="Equation" r:id="rId45" imgW="31492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9761" y="823913"/>
                        <a:ext cx="3154363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5045352"/>
              </p:ext>
            </p:extLst>
          </p:nvPr>
        </p:nvGraphicFramePr>
        <p:xfrm>
          <a:off x="5295664" y="1062038"/>
          <a:ext cx="20923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3" name="Equation" r:id="rId47" imgW="2095200" imgH="241200" progId="Equation.3">
                  <p:embed/>
                </p:oleObj>
              </mc:Choice>
              <mc:Fallback>
                <p:oleObj name="Equation" r:id="rId47" imgW="20952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664" y="1062038"/>
                        <a:ext cx="20923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8803940"/>
              </p:ext>
            </p:extLst>
          </p:nvPr>
        </p:nvGraphicFramePr>
        <p:xfrm>
          <a:off x="5295664" y="1299106"/>
          <a:ext cx="24352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4" name="Equation" r:id="rId49" imgW="2438280" imgH="241200" progId="Equation.3">
                  <p:embed/>
                </p:oleObj>
              </mc:Choice>
              <mc:Fallback>
                <p:oleObj name="Equation" r:id="rId49" imgW="24382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664" y="1299106"/>
                        <a:ext cx="24352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/>
          <p:cNvCxnSpPr/>
          <p:nvPr/>
        </p:nvCxnSpPr>
        <p:spPr>
          <a:xfrm>
            <a:off x="5287925" y="1551230"/>
            <a:ext cx="245309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6091126" y="1537231"/>
            <a:ext cx="1936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Σ</a:t>
            </a:r>
            <a:r>
              <a:rPr lang="en-US" dirty="0" err="1" smtClean="0"/>
              <a:t>Q</a:t>
            </a:r>
            <a:r>
              <a:rPr lang="en-US" baseline="-25000" dirty="0" err="1" smtClean="0"/>
              <a:t>p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en-US" dirty="0" smtClean="0"/>
              <a:t>1380,710 </a:t>
            </a:r>
            <a:r>
              <a:rPr lang="en-US" dirty="0"/>
              <a:t>kJ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84245" y="504161"/>
            <a:ext cx="389824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 smtClean="0"/>
              <a:t>Ukupna</a:t>
            </a:r>
            <a:r>
              <a:rPr lang="en-US" sz="1200" dirty="0" smtClean="0"/>
              <a:t> </a:t>
            </a:r>
            <a:r>
              <a:rPr lang="en-US" sz="1200" dirty="0" err="1"/>
              <a:t>toplota</a:t>
            </a:r>
            <a:r>
              <a:rPr lang="en-US" sz="1200" dirty="0"/>
              <a:t> </a:t>
            </a:r>
            <a:r>
              <a:rPr lang="en-US" sz="1200" dirty="0" err="1"/>
              <a:t>obrazovanja</a:t>
            </a:r>
            <a:r>
              <a:rPr lang="en-US" sz="1200" dirty="0"/>
              <a:t> </a:t>
            </a:r>
            <a:r>
              <a:rPr lang="en-US" sz="1200" b="1" dirty="0" err="1"/>
              <a:t>reaktanata</a:t>
            </a:r>
            <a:r>
              <a:rPr lang="en-US" sz="1200" dirty="0"/>
              <a:t> </a:t>
            </a:r>
            <a:r>
              <a:rPr lang="en-US" sz="1200" dirty="0" err="1"/>
              <a:t>eksplozivne</a:t>
            </a:r>
            <a:r>
              <a:rPr lang="en-US" sz="1200" dirty="0"/>
              <a:t> </a:t>
            </a:r>
            <a:r>
              <a:rPr lang="en-US" sz="1200" dirty="0" err="1"/>
              <a:t>smeše</a:t>
            </a:r>
            <a:endParaRPr lang="en-US" sz="1200" dirty="0"/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5333309"/>
              </p:ext>
            </p:extLst>
          </p:nvPr>
        </p:nvGraphicFramePr>
        <p:xfrm>
          <a:off x="8867725" y="810500"/>
          <a:ext cx="1998663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5" name="Equation" r:id="rId51" imgW="1993680" imgH="228600" progId="Equation.3">
                  <p:embed/>
                </p:oleObj>
              </mc:Choice>
              <mc:Fallback>
                <p:oleObj name="Equation" r:id="rId51" imgW="1993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7725" y="810500"/>
                        <a:ext cx="1998663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8468896"/>
              </p:ext>
            </p:extLst>
          </p:nvPr>
        </p:nvGraphicFramePr>
        <p:xfrm>
          <a:off x="8874528" y="1060981"/>
          <a:ext cx="2090738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6" name="Equation" r:id="rId53" imgW="2095200" imgH="241200" progId="Equation.3">
                  <p:embed/>
                </p:oleObj>
              </mc:Choice>
              <mc:Fallback>
                <p:oleObj name="Equation" r:id="rId53" imgW="20952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4528" y="1060981"/>
                        <a:ext cx="2090738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1817164"/>
              </p:ext>
            </p:extLst>
          </p:nvPr>
        </p:nvGraphicFramePr>
        <p:xfrm>
          <a:off x="8874528" y="1313105"/>
          <a:ext cx="24352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7" name="Equation" r:id="rId55" imgW="2438280" imgH="241200" progId="Equation.3">
                  <p:embed/>
                </p:oleObj>
              </mc:Choice>
              <mc:Fallback>
                <p:oleObj name="Equation" r:id="rId55" imgW="24382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4528" y="1313105"/>
                        <a:ext cx="24352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48"/>
          <p:cNvSpPr/>
          <p:nvPr/>
        </p:nvSpPr>
        <p:spPr>
          <a:xfrm>
            <a:off x="9551969" y="1549612"/>
            <a:ext cx="11608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Σ</a:t>
            </a:r>
            <a:r>
              <a:rPr lang="en-US" dirty="0" smtClean="0"/>
              <a:t>Q</a:t>
            </a:r>
            <a:r>
              <a:rPr lang="sr-Latn-RS" baseline="-25000" dirty="0"/>
              <a:t>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sr-Latn-RS" dirty="0" smtClean="0"/>
              <a:t>0</a:t>
            </a:r>
            <a:r>
              <a:rPr lang="en-US" dirty="0" smtClean="0"/>
              <a:t> </a:t>
            </a:r>
            <a:r>
              <a:rPr lang="en-US" dirty="0"/>
              <a:t>kJ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8865595" y="1537231"/>
            <a:ext cx="245309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5308799" y="1881034"/>
            <a:ext cx="21911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err="1"/>
              <a:t>Količina</a:t>
            </a:r>
            <a:r>
              <a:rPr lang="en-US" sz="1200" dirty="0"/>
              <a:t> </a:t>
            </a:r>
            <a:r>
              <a:rPr lang="en-US" sz="1200" dirty="0" err="1"/>
              <a:t>oslobođene</a:t>
            </a:r>
            <a:r>
              <a:rPr lang="en-US" sz="1200" dirty="0"/>
              <a:t> </a:t>
            </a:r>
            <a:r>
              <a:rPr lang="en-US" sz="1200" dirty="0" err="1"/>
              <a:t>toplote</a:t>
            </a:r>
            <a:r>
              <a:rPr lang="en-US" sz="1200" dirty="0"/>
              <a:t> </a:t>
            </a:r>
            <a:r>
              <a:rPr lang="en-US" sz="1200" dirty="0" err="1"/>
              <a:t>pri</a:t>
            </a:r>
            <a:r>
              <a:rPr lang="en-US" sz="1200" dirty="0"/>
              <a:t> </a:t>
            </a:r>
            <a:r>
              <a:rPr lang="en-US" sz="1200" dirty="0" err="1"/>
              <a:t>sagorevanju</a:t>
            </a:r>
            <a:r>
              <a:rPr lang="en-US" sz="1200" dirty="0"/>
              <a:t> </a:t>
            </a:r>
            <a:r>
              <a:rPr lang="sr-Latn-RS" sz="1200" dirty="0" smtClean="0"/>
              <a:t>1 kg</a:t>
            </a:r>
            <a:r>
              <a:rPr lang="en-US" sz="1200" dirty="0" smtClean="0"/>
              <a:t> </a:t>
            </a:r>
            <a:r>
              <a:rPr lang="en-US" sz="1200" dirty="0" err="1"/>
              <a:t>eksplozivne</a:t>
            </a:r>
            <a:r>
              <a:rPr lang="en-US" sz="1200" dirty="0"/>
              <a:t> </a:t>
            </a:r>
            <a:r>
              <a:rPr lang="en-US" sz="1200" dirty="0" err="1"/>
              <a:t>smeše</a:t>
            </a:r>
            <a:endParaRPr lang="en-US" sz="1200" dirty="0"/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79997290"/>
              </p:ext>
            </p:extLst>
          </p:nvPr>
        </p:nvGraphicFramePr>
        <p:xfrm>
          <a:off x="7839739" y="2098681"/>
          <a:ext cx="838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8" name="Equation" r:id="rId57" imgW="838080" imgH="241200" progId="Equation.3">
                  <p:embed/>
                </p:oleObj>
              </mc:Choice>
              <mc:Fallback>
                <p:oleObj name="Equation" r:id="rId57" imgW="83808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8"/>
                      <a:stretch>
                        <a:fillRect/>
                      </a:stretch>
                    </p:blipFill>
                    <p:spPr>
                      <a:xfrm>
                        <a:off x="7839739" y="2098681"/>
                        <a:ext cx="838200" cy="241300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8469237"/>
              </p:ext>
            </p:extLst>
          </p:nvPr>
        </p:nvGraphicFramePr>
        <p:xfrm>
          <a:off x="9290050" y="2097088"/>
          <a:ext cx="220980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59" name="Equation" r:id="rId59" imgW="2070000" imgH="215640" progId="Equation.3">
                  <p:embed/>
                </p:oleObj>
              </mc:Choice>
              <mc:Fallback>
                <p:oleObj name="Equation" r:id="rId59" imgW="20700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90050" y="2097088"/>
                        <a:ext cx="2209800" cy="219075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" name="Table 5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1075762"/>
              </p:ext>
            </p:extLst>
          </p:nvPr>
        </p:nvGraphicFramePr>
        <p:xfrm>
          <a:off x="2692552" y="5969635"/>
          <a:ext cx="2525078" cy="8883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2923"/>
                <a:gridCol w="667385"/>
                <a:gridCol w="667385"/>
                <a:gridCol w="667385"/>
              </a:tblGrid>
              <a:tr h="339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 [</a:t>
                      </a:r>
                      <a:r>
                        <a:rPr lang="en-US" sz="1200" baseline="30000" dirty="0" err="1">
                          <a:effectLst/>
                        </a:rPr>
                        <a:t>o</a:t>
                      </a:r>
                      <a:r>
                        <a:rPr lang="en-US" sz="1200" dirty="0" err="1">
                          <a:effectLst/>
                        </a:rPr>
                        <a:t>C</a:t>
                      </a:r>
                      <a:r>
                        <a:rPr lang="en-US" sz="1200" dirty="0">
                          <a:effectLst/>
                        </a:rPr>
                        <a:t>]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O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1400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61,283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36,083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33,614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1600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71,623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41,860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39,055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1800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82,129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47,762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44,581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cxnSp>
        <p:nvCxnSpPr>
          <p:cNvPr id="58" name="Straight Connector 57"/>
          <p:cNvCxnSpPr/>
          <p:nvPr/>
        </p:nvCxnSpPr>
        <p:spPr>
          <a:xfrm>
            <a:off x="5213018" y="2527365"/>
            <a:ext cx="69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9" name="Object 5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8779588"/>
              </p:ext>
            </p:extLst>
          </p:nvPr>
        </p:nvGraphicFramePr>
        <p:xfrm>
          <a:off x="5290902" y="2834583"/>
          <a:ext cx="2208212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0" name="Equation" r:id="rId61" imgW="2145960" imgH="215640" progId="Equation.3">
                  <p:embed/>
                </p:oleObj>
              </mc:Choice>
              <mc:Fallback>
                <p:oleObj name="Equation" r:id="rId61" imgW="21459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902" y="2834583"/>
                        <a:ext cx="2208212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2012181"/>
              </p:ext>
            </p:extLst>
          </p:nvPr>
        </p:nvGraphicFramePr>
        <p:xfrm>
          <a:off x="5295664" y="3110808"/>
          <a:ext cx="21367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1" name="Equation" r:id="rId63" imgW="2133360" imgH="215640" progId="Equation.3">
                  <p:embed/>
                </p:oleObj>
              </mc:Choice>
              <mc:Fallback>
                <p:oleObj name="Equation" r:id="rId63" imgW="21333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664" y="3110808"/>
                        <a:ext cx="213677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872489"/>
              </p:ext>
            </p:extLst>
          </p:nvPr>
        </p:nvGraphicFramePr>
        <p:xfrm>
          <a:off x="5295664" y="3615132"/>
          <a:ext cx="30511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2" name="Equation" r:id="rId65" imgW="3047760" imgH="241200" progId="Equation.3">
                  <p:embed/>
                </p:oleObj>
              </mc:Choice>
              <mc:Fallback>
                <p:oleObj name="Equation" r:id="rId65" imgW="30477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664" y="3615132"/>
                        <a:ext cx="30511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" name="Rectangle 314"/>
          <p:cNvSpPr>
            <a:spLocks noChangeArrowheads="1"/>
          </p:cNvSpPr>
          <p:nvPr/>
        </p:nvSpPr>
        <p:spPr bwMode="auto">
          <a:xfrm>
            <a:off x="5230141" y="2568718"/>
            <a:ext cx="11272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Za t = 1800 </a:t>
            </a:r>
            <a:r>
              <a:rPr kumimoji="0" lang="sr-Latn-RS" sz="12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</a:t>
            </a:r>
            <a:r>
              <a:rPr kumimoji="0" lang="sr-Latn-R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631108"/>
              </p:ext>
            </p:extLst>
          </p:nvPr>
        </p:nvGraphicFramePr>
        <p:xfrm>
          <a:off x="5295664" y="3358995"/>
          <a:ext cx="2445351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3" name="Equation" r:id="rId67" imgW="2374560" imgH="215640" progId="Equation.3">
                  <p:embed/>
                </p:oleObj>
              </mc:Choice>
              <mc:Fallback>
                <p:oleObj name="Equation" r:id="rId67" imgW="23745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664" y="3358995"/>
                        <a:ext cx="2445351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" name="Object 6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54988860"/>
              </p:ext>
            </p:extLst>
          </p:nvPr>
        </p:nvGraphicFramePr>
        <p:xfrm>
          <a:off x="5287925" y="4155008"/>
          <a:ext cx="23272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4" name="Equation" r:id="rId69" imgW="2260440" imgH="215640" progId="Equation.3">
                  <p:embed/>
                </p:oleObj>
              </mc:Choice>
              <mc:Fallback>
                <p:oleObj name="Equation" r:id="rId69" imgW="22604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925" y="4155008"/>
                        <a:ext cx="2327275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06674"/>
              </p:ext>
            </p:extLst>
          </p:nvPr>
        </p:nvGraphicFramePr>
        <p:xfrm>
          <a:off x="5299979" y="4430163"/>
          <a:ext cx="21113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5" name="Equation" r:id="rId71" imgW="2108160" imgH="215640" progId="Equation.3">
                  <p:embed/>
                </p:oleObj>
              </mc:Choice>
              <mc:Fallback>
                <p:oleObj name="Equation" r:id="rId71" imgW="21081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9979" y="4430163"/>
                        <a:ext cx="211137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6976908"/>
              </p:ext>
            </p:extLst>
          </p:nvPr>
        </p:nvGraphicFramePr>
        <p:xfrm>
          <a:off x="5299128" y="4929392"/>
          <a:ext cx="31019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6" name="Equation" r:id="rId73" imgW="3098520" imgH="241200" progId="Equation.3">
                  <p:embed/>
                </p:oleObj>
              </mc:Choice>
              <mc:Fallback>
                <p:oleObj name="Equation" r:id="rId73" imgW="30985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9128" y="4929392"/>
                        <a:ext cx="31019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" name="Rectangle 314"/>
          <p:cNvSpPr>
            <a:spLocks noChangeArrowheads="1"/>
          </p:cNvSpPr>
          <p:nvPr/>
        </p:nvSpPr>
        <p:spPr bwMode="auto">
          <a:xfrm>
            <a:off x="5230141" y="3888488"/>
            <a:ext cx="11272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Za t = 1600 </a:t>
            </a:r>
            <a:r>
              <a:rPr kumimoji="0" lang="sr-Latn-RS" sz="12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</a:t>
            </a:r>
            <a:r>
              <a:rPr kumimoji="0" lang="sr-Latn-R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68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92322876"/>
              </p:ext>
            </p:extLst>
          </p:nvPr>
        </p:nvGraphicFramePr>
        <p:xfrm>
          <a:off x="5303687" y="4682532"/>
          <a:ext cx="23780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7" name="Equation" r:id="rId75" imgW="2374560" imgH="215640" progId="Equation.3">
                  <p:embed/>
                </p:oleObj>
              </mc:Choice>
              <mc:Fallback>
                <p:oleObj name="Equation" r:id="rId75" imgW="23745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687" y="4682532"/>
                        <a:ext cx="237807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4781363"/>
              </p:ext>
            </p:extLst>
          </p:nvPr>
        </p:nvGraphicFramePr>
        <p:xfrm>
          <a:off x="5287925" y="5519378"/>
          <a:ext cx="23272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8" name="Equation" r:id="rId77" imgW="2260440" imgH="215640" progId="Equation.3">
                  <p:embed/>
                </p:oleObj>
              </mc:Choice>
              <mc:Fallback>
                <p:oleObj name="Equation" r:id="rId77" imgW="22604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7925" y="5519378"/>
                        <a:ext cx="2327275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0575580"/>
              </p:ext>
            </p:extLst>
          </p:nvPr>
        </p:nvGraphicFramePr>
        <p:xfrm>
          <a:off x="5281613" y="5794375"/>
          <a:ext cx="21494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69" name="Equation" r:id="rId79" imgW="2145960" imgH="215640" progId="Equation.3">
                  <p:embed/>
                </p:oleObj>
              </mc:Choice>
              <mc:Fallback>
                <p:oleObj name="Equation" r:id="rId79" imgW="21459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1613" y="5794375"/>
                        <a:ext cx="214947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175324"/>
              </p:ext>
            </p:extLst>
          </p:nvPr>
        </p:nvGraphicFramePr>
        <p:xfrm>
          <a:off x="5303687" y="6294437"/>
          <a:ext cx="30765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0" name="Equation" r:id="rId81" imgW="3073320" imgH="241200" progId="Equation.3">
                  <p:embed/>
                </p:oleObj>
              </mc:Choice>
              <mc:Fallback>
                <p:oleObj name="Equation" r:id="rId81" imgW="307332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687" y="6294437"/>
                        <a:ext cx="30765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7" name="Rectangle 314"/>
          <p:cNvSpPr>
            <a:spLocks noChangeArrowheads="1"/>
          </p:cNvSpPr>
          <p:nvPr/>
        </p:nvSpPr>
        <p:spPr bwMode="auto">
          <a:xfrm>
            <a:off x="5230141" y="5252858"/>
            <a:ext cx="11272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Za t = 1400 </a:t>
            </a:r>
            <a:r>
              <a:rPr kumimoji="0" lang="sr-Latn-RS" sz="12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</a:t>
            </a:r>
            <a:r>
              <a:rPr kumimoji="0" lang="sr-Latn-R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8" name="Object 7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934645"/>
              </p:ext>
            </p:extLst>
          </p:nvPr>
        </p:nvGraphicFramePr>
        <p:xfrm>
          <a:off x="5295664" y="6044406"/>
          <a:ext cx="23145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1" name="Equation" r:id="rId83" imgW="2311200" imgH="215640" progId="Equation.3">
                  <p:embed/>
                </p:oleObj>
              </mc:Choice>
              <mc:Fallback>
                <p:oleObj name="Equation" r:id="rId83" imgW="23112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664" y="6044406"/>
                        <a:ext cx="231457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" name="Object 7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5561224"/>
              </p:ext>
            </p:extLst>
          </p:nvPr>
        </p:nvGraphicFramePr>
        <p:xfrm>
          <a:off x="9188450" y="2605088"/>
          <a:ext cx="2216150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2" name="Equation" r:id="rId85" imgW="1993680" imgH="431640" progId="Equation.3">
                  <p:embed/>
                </p:oleObj>
              </mc:Choice>
              <mc:Fallback>
                <p:oleObj name="Equation" r:id="rId85" imgW="199368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88450" y="2605088"/>
                        <a:ext cx="2216150" cy="434975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1" name="Straight Connector 80"/>
          <p:cNvCxnSpPr/>
          <p:nvPr/>
        </p:nvCxnSpPr>
        <p:spPr>
          <a:xfrm>
            <a:off x="8687018" y="2527365"/>
            <a:ext cx="0" cy="4320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2" name="Object 8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7534495"/>
              </p:ext>
            </p:extLst>
          </p:nvPr>
        </p:nvGraphicFramePr>
        <p:xfrm>
          <a:off x="8865595" y="3387504"/>
          <a:ext cx="2232025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3" name="Equation" r:id="rId87" imgW="2197080" imgH="393480" progId="Equation.3">
                  <p:embed/>
                </p:oleObj>
              </mc:Choice>
              <mc:Fallback>
                <p:oleObj name="Equation" r:id="rId87" imgW="219708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65595" y="3387504"/>
                        <a:ext cx="2232025" cy="390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" name="Object 8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90467179"/>
              </p:ext>
            </p:extLst>
          </p:nvPr>
        </p:nvGraphicFramePr>
        <p:xfrm>
          <a:off x="8894763" y="3844925"/>
          <a:ext cx="28035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4" name="Equation" r:id="rId89" imgW="2806560" imgH="419040" progId="Equation.3">
                  <p:embed/>
                </p:oleObj>
              </mc:Choice>
              <mc:Fallback>
                <p:oleObj name="Equation" r:id="rId89" imgW="28065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4763" y="3844925"/>
                        <a:ext cx="28035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4" name="Object 8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3376028"/>
              </p:ext>
            </p:extLst>
          </p:nvPr>
        </p:nvGraphicFramePr>
        <p:xfrm>
          <a:off x="8874528" y="4330700"/>
          <a:ext cx="19050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5" name="Equation" r:id="rId91" imgW="1904760" imgH="228600" progId="Equation.3">
                  <p:embed/>
                </p:oleObj>
              </mc:Choice>
              <mc:Fallback>
                <p:oleObj name="Equation" r:id="rId91" imgW="19047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4528" y="4330700"/>
                        <a:ext cx="1905000" cy="228600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5" name="Object 8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485809"/>
              </p:ext>
            </p:extLst>
          </p:nvPr>
        </p:nvGraphicFramePr>
        <p:xfrm>
          <a:off x="8882776" y="4686727"/>
          <a:ext cx="1016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6" name="Equation" r:id="rId93" imgW="1015920" imgH="457200" progId="Equation.3">
                  <p:embed/>
                </p:oleObj>
              </mc:Choice>
              <mc:Fallback>
                <p:oleObj name="Equation" r:id="rId93" imgW="101592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2776" y="4686727"/>
                        <a:ext cx="1016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" name="Object 8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5926698"/>
              </p:ext>
            </p:extLst>
          </p:nvPr>
        </p:nvGraphicFramePr>
        <p:xfrm>
          <a:off x="8797925" y="5227638"/>
          <a:ext cx="28956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77" name="Equation" r:id="rId95" imgW="2895480" imgH="419040" progId="Equation.3">
                  <p:embed/>
                </p:oleObj>
              </mc:Choice>
              <mc:Fallback>
                <p:oleObj name="Equation" r:id="rId95" imgW="28954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7925" y="5227638"/>
                        <a:ext cx="2895600" cy="419100"/>
                      </a:xfrm>
                      <a:prstGeom prst="rect">
                        <a:avLst/>
                      </a:prstGeom>
                      <a:solidFill>
                        <a:schemeClr val="accent4">
                          <a:alpha val="99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258945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3" fill="hold">
                      <p:stCondLst>
                        <p:cond delay="indefinite"/>
                      </p:stCondLst>
                      <p:childTnLst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>
                      <p:stCondLst>
                        <p:cond delay="indefinite"/>
                      </p:stCondLst>
                      <p:childTnLst>
                        <p:par>
                          <p:cTn id="206" fill="hold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9" fill="hold">
                      <p:stCondLst>
                        <p:cond delay="indefinite"/>
                      </p:stCondLst>
                      <p:childTnLst>
                        <p:par>
                          <p:cTn id="210" fill="hold">
                            <p:stCondLst>
                              <p:cond delay="0"/>
                            </p:stCondLst>
                            <p:childTnLst>
                              <p:par>
                                <p:cTn id="2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>
                      <p:stCondLst>
                        <p:cond delay="indefinite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7" fill="hold">
                      <p:stCondLst>
                        <p:cond delay="indefinite"/>
                      </p:stCondLst>
                      <p:childTnLst>
                        <p:par>
                          <p:cTn id="218" fill="hold">
                            <p:stCondLst>
                              <p:cond delay="0"/>
                            </p:stCondLst>
                            <p:childTnLst>
                              <p:par>
                                <p:cTn id="2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1" fill="hold">
                      <p:stCondLst>
                        <p:cond delay="indefinite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5" grpId="0"/>
      <p:bldP spid="18" grpId="0"/>
      <p:bldP spid="23" grpId="0"/>
      <p:bldP spid="32" grpId="0"/>
      <p:bldP spid="39" grpId="0"/>
      <p:bldP spid="44" grpId="0"/>
      <p:bldP spid="45" grpId="0"/>
      <p:bldP spid="49" grpId="0"/>
      <p:bldP spid="51" grpId="0"/>
      <p:bldP spid="62" grpId="0"/>
      <p:bldP spid="67" grpId="0"/>
      <p:bldP spid="7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184006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/>
              <a:t>6. </a:t>
            </a:r>
            <a:r>
              <a:rPr lang="en-US" sz="1400" dirty="0" err="1"/>
              <a:t>Odrediti</a:t>
            </a:r>
            <a:r>
              <a:rPr lang="en-US" sz="1400" dirty="0"/>
              <a:t> </a:t>
            </a:r>
            <a:r>
              <a:rPr lang="en-US" sz="1400" dirty="0" err="1"/>
              <a:t>pritisak</a:t>
            </a:r>
            <a:r>
              <a:rPr lang="en-US" sz="1400" dirty="0"/>
              <a:t> </a:t>
            </a:r>
            <a:r>
              <a:rPr lang="en-US" sz="1400" dirty="0" err="1"/>
              <a:t>eksplozije</a:t>
            </a:r>
            <a:r>
              <a:rPr lang="en-US" sz="1400" dirty="0"/>
              <a:t> </a:t>
            </a:r>
            <a:r>
              <a:rPr lang="en-US" sz="1400" dirty="0" err="1"/>
              <a:t>pri</a:t>
            </a:r>
            <a:r>
              <a:rPr lang="en-US" sz="1400" dirty="0"/>
              <a:t> </a:t>
            </a:r>
            <a:r>
              <a:rPr lang="en-US" sz="1400" dirty="0" err="1"/>
              <a:t>nepotpunom</a:t>
            </a:r>
            <a:r>
              <a:rPr lang="en-US" sz="1400" dirty="0"/>
              <a:t> </a:t>
            </a:r>
            <a:r>
              <a:rPr lang="en-US" sz="1400" dirty="0" err="1"/>
              <a:t>sagorevanju</a:t>
            </a:r>
            <a:r>
              <a:rPr lang="en-US" sz="1400" dirty="0"/>
              <a:t> </a:t>
            </a:r>
            <a:r>
              <a:rPr lang="en-US" sz="1400" dirty="0" err="1"/>
              <a:t>smeše</a:t>
            </a:r>
            <a:r>
              <a:rPr lang="en-US" sz="1400" dirty="0"/>
              <a:t> </a:t>
            </a:r>
            <a:r>
              <a:rPr lang="en-US" sz="1400" dirty="0" err="1" smtClean="0"/>
              <a:t>ugljene</a:t>
            </a:r>
            <a:r>
              <a:rPr lang="sr-Latn-RS" sz="1400" dirty="0" smtClean="0"/>
              <a:t> </a:t>
            </a:r>
            <a:r>
              <a:rPr lang="en-US" sz="1400" dirty="0" err="1" smtClean="0"/>
              <a:t>prašine</a:t>
            </a:r>
            <a:r>
              <a:rPr lang="en-US" sz="1400" dirty="0" smtClean="0"/>
              <a:t> </a:t>
            </a:r>
            <a:r>
              <a:rPr lang="en-US" sz="1400" dirty="0" err="1"/>
              <a:t>sa</a:t>
            </a:r>
            <a:r>
              <a:rPr lang="en-US" sz="1400" dirty="0"/>
              <a:t> </a:t>
            </a:r>
            <a:r>
              <a:rPr lang="en-US" sz="1400" dirty="0" err="1"/>
              <a:t>vazduhom</a:t>
            </a:r>
            <a:r>
              <a:rPr lang="en-US" sz="1400" dirty="0"/>
              <a:t> u </a:t>
            </a:r>
            <a:r>
              <a:rPr lang="en-US" sz="1400" dirty="0" err="1"/>
              <a:t>količini</a:t>
            </a:r>
            <a:r>
              <a:rPr lang="en-US" sz="1400" dirty="0"/>
              <a:t> od </a:t>
            </a:r>
            <a:r>
              <a:rPr lang="en-US" sz="1400" dirty="0" err="1"/>
              <a:t>ms</a:t>
            </a:r>
            <a:r>
              <a:rPr lang="en-US" sz="1400" dirty="0"/>
              <a:t> = 1 [kg], </a:t>
            </a:r>
            <a:r>
              <a:rPr lang="en-US" sz="1400" dirty="0" err="1"/>
              <a:t>ako</a:t>
            </a:r>
            <a:r>
              <a:rPr lang="en-US" sz="1400" dirty="0"/>
              <a:t> je </a:t>
            </a:r>
            <a:r>
              <a:rPr lang="en-US" sz="1400" dirty="0" err="1"/>
              <a:t>odnos</a:t>
            </a:r>
            <a:r>
              <a:rPr lang="en-US" sz="1400" dirty="0"/>
              <a:t> </a:t>
            </a:r>
            <a:r>
              <a:rPr lang="en-US" sz="1400" dirty="0" err="1"/>
              <a:t>ugljene</a:t>
            </a:r>
            <a:r>
              <a:rPr lang="en-US" sz="1400" dirty="0"/>
              <a:t> </a:t>
            </a:r>
            <a:r>
              <a:rPr lang="en-US" sz="1400" dirty="0" err="1" smtClean="0"/>
              <a:t>prašine</a:t>
            </a:r>
            <a:r>
              <a:rPr lang="sr-Latn-RS" sz="1400" dirty="0" smtClean="0"/>
              <a:t> </a:t>
            </a:r>
            <a:r>
              <a:rPr lang="en-US" sz="1400" dirty="0" err="1" smtClean="0"/>
              <a:t>i</a:t>
            </a:r>
            <a:r>
              <a:rPr lang="en-US" sz="1400" dirty="0" smtClean="0"/>
              <a:t> </a:t>
            </a:r>
            <a:r>
              <a:rPr lang="en-US" sz="1400" dirty="0" err="1"/>
              <a:t>kiseonika</a:t>
            </a:r>
            <a:r>
              <a:rPr lang="en-US" sz="1400" dirty="0"/>
              <a:t> </a:t>
            </a:r>
            <a:r>
              <a:rPr lang="en-US" sz="1400" dirty="0" err="1"/>
              <a:t>n</a:t>
            </a:r>
            <a:r>
              <a:rPr lang="en-US" sz="1400" baseline="-25000" dirty="0" err="1"/>
              <a:t>C</a:t>
            </a:r>
            <a:r>
              <a:rPr lang="en-US" sz="1400" dirty="0"/>
              <a:t> : n</a:t>
            </a:r>
            <a:r>
              <a:rPr lang="en-US" sz="1400" baseline="-25000" dirty="0"/>
              <a:t>O2</a:t>
            </a:r>
            <a:r>
              <a:rPr lang="en-US" sz="1400" dirty="0"/>
              <a:t> = 2 : 1,5, </a:t>
            </a:r>
            <a:r>
              <a:rPr lang="en-US" sz="1400" dirty="0" err="1"/>
              <a:t>početni</a:t>
            </a:r>
            <a:r>
              <a:rPr lang="en-US" sz="1400" dirty="0"/>
              <a:t> </a:t>
            </a:r>
            <a:r>
              <a:rPr lang="en-US" sz="1400" dirty="0" err="1"/>
              <a:t>pritisak</a:t>
            </a:r>
            <a:r>
              <a:rPr lang="en-US" sz="1400" dirty="0"/>
              <a:t> </a:t>
            </a:r>
            <a:r>
              <a:rPr lang="en-US" sz="1400" dirty="0" err="1"/>
              <a:t>smeše</a:t>
            </a:r>
            <a:r>
              <a:rPr lang="en-US" sz="1400" dirty="0"/>
              <a:t> </a:t>
            </a:r>
            <a:r>
              <a:rPr lang="en-US" sz="1400" dirty="0" err="1"/>
              <a:t>iznosi</a:t>
            </a:r>
            <a:r>
              <a:rPr lang="en-US" sz="1400" dirty="0"/>
              <a:t> </a:t>
            </a:r>
            <a:r>
              <a:rPr lang="en-US" sz="1400" dirty="0" err="1"/>
              <a:t>p</a:t>
            </a:r>
            <a:r>
              <a:rPr lang="en-US" sz="1400" baseline="-25000" dirty="0" err="1"/>
              <a:t>o</a:t>
            </a:r>
            <a:r>
              <a:rPr lang="en-US" sz="1400" dirty="0"/>
              <a:t> = 101325 [Pa] </a:t>
            </a:r>
            <a:r>
              <a:rPr lang="en-US" sz="1400" dirty="0" smtClean="0"/>
              <a:t>a</a:t>
            </a:r>
            <a:r>
              <a:rPr lang="sr-Latn-RS" sz="1400" dirty="0" smtClean="0"/>
              <a:t> </a:t>
            </a:r>
            <a:r>
              <a:rPr lang="en-US" sz="1400" dirty="0" err="1" smtClean="0"/>
              <a:t>početna</a:t>
            </a:r>
            <a:r>
              <a:rPr lang="en-US" sz="1400" dirty="0" smtClean="0"/>
              <a:t> </a:t>
            </a:r>
            <a:r>
              <a:rPr lang="en-US" sz="1400" dirty="0" err="1"/>
              <a:t>temperatura</a:t>
            </a:r>
            <a:r>
              <a:rPr lang="en-US" sz="1400" dirty="0"/>
              <a:t> t</a:t>
            </a:r>
            <a:r>
              <a:rPr lang="en-US" sz="1400" baseline="-25000" dirty="0"/>
              <a:t>o</a:t>
            </a:r>
            <a:r>
              <a:rPr lang="en-US" sz="1400" dirty="0"/>
              <a:t> = 20 [</a:t>
            </a:r>
            <a:r>
              <a:rPr lang="en-US" sz="1400" baseline="30000" dirty="0" err="1"/>
              <a:t>o</a:t>
            </a:r>
            <a:r>
              <a:rPr lang="en-US" sz="1400" dirty="0" err="1"/>
              <a:t>C</a:t>
            </a:r>
            <a:r>
              <a:rPr lang="en-US" sz="1400" dirty="0"/>
              <a:t>].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6258242"/>
              </p:ext>
            </p:extLst>
          </p:nvPr>
        </p:nvGraphicFramePr>
        <p:xfrm>
          <a:off x="114562" y="552560"/>
          <a:ext cx="6572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12" name="Equation" r:id="rId3" imgW="660400" imgH="228600" progId="Equation.3">
                  <p:embed/>
                </p:oleObj>
              </mc:Choice>
              <mc:Fallback>
                <p:oleObj name="Equation" r:id="rId3" imgW="660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562" y="552560"/>
                        <a:ext cx="6572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7652703"/>
              </p:ext>
            </p:extLst>
          </p:nvPr>
        </p:nvGraphicFramePr>
        <p:xfrm>
          <a:off x="976574" y="552560"/>
          <a:ext cx="105727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13" name="Equation" r:id="rId5" imgW="1054100" imgH="228600" progId="Equation.3">
                  <p:embed/>
                </p:oleObj>
              </mc:Choice>
              <mc:Fallback>
                <p:oleObj name="Equation" r:id="rId5" imgW="10541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574" y="552560"/>
                        <a:ext cx="105727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3460664"/>
              </p:ext>
            </p:extLst>
          </p:nvPr>
        </p:nvGraphicFramePr>
        <p:xfrm>
          <a:off x="2238636" y="543035"/>
          <a:ext cx="7334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14" name="Equation" r:id="rId7" imgW="736600" imgH="241300" progId="Equation.3">
                  <p:embed/>
                </p:oleObj>
              </mc:Choice>
              <mc:Fallback>
                <p:oleObj name="Equation" r:id="rId7" imgW="7366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636" y="543035"/>
                        <a:ext cx="7334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461765"/>
              </p:ext>
            </p:extLst>
          </p:nvPr>
        </p:nvGraphicFramePr>
        <p:xfrm>
          <a:off x="4342073" y="552560"/>
          <a:ext cx="4191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15" name="Equation" r:id="rId9" imgW="419100" imgH="228600" progId="Equation.3">
                  <p:embed/>
                </p:oleObj>
              </mc:Choice>
              <mc:Fallback>
                <p:oleObj name="Equation" r:id="rId9" imgW="4191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2073" y="552560"/>
                        <a:ext cx="419100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37737383"/>
              </p:ext>
            </p:extLst>
          </p:nvPr>
        </p:nvGraphicFramePr>
        <p:xfrm>
          <a:off x="3176848" y="552560"/>
          <a:ext cx="960438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16" name="Equation" r:id="rId11" imgW="965160" imgH="228600" progId="Equation.3">
                  <p:embed/>
                </p:oleObj>
              </mc:Choice>
              <mc:Fallback>
                <p:oleObj name="Equation" r:id="rId11" imgW="9651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6848" y="552560"/>
                        <a:ext cx="960438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303084"/>
              </p:ext>
            </p:extLst>
          </p:nvPr>
        </p:nvGraphicFramePr>
        <p:xfrm>
          <a:off x="143789" y="1116016"/>
          <a:ext cx="3057526" cy="258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17" name="Equation" r:id="rId13" imgW="2590560" imgH="215640" progId="Equation.3">
                  <p:embed/>
                </p:oleObj>
              </mc:Choice>
              <mc:Fallback>
                <p:oleObj name="Equation" r:id="rId13" imgW="25905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789" y="1116016"/>
                        <a:ext cx="3057526" cy="2587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810500"/>
            <a:ext cx="4684296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Osnovna </a:t>
            </a:r>
            <a:r>
              <a:rPr kumimoji="0" lang="sr-Latn-R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stehiometrijska</a:t>
            </a:r>
            <a:r>
              <a:rPr kumimoji="0" lang="sr-Latn-R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jednačina smeše ugljene prašine sa vazduhom: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9160" y="1404942"/>
            <a:ext cx="23455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 smtClean="0"/>
              <a:t>Masa</a:t>
            </a:r>
            <a:r>
              <a:rPr lang="en-US" sz="1200" dirty="0" smtClean="0"/>
              <a:t> </a:t>
            </a:r>
            <a:r>
              <a:rPr lang="en-US" sz="1200" dirty="0" err="1" smtClean="0"/>
              <a:t>smeše</a:t>
            </a:r>
            <a:r>
              <a:rPr lang="en-US" sz="1200" dirty="0" smtClean="0"/>
              <a:t> </a:t>
            </a:r>
            <a:r>
              <a:rPr lang="en-US" sz="1200" dirty="0" err="1"/>
              <a:t>reaktanata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produkata</a:t>
            </a:r>
            <a:endParaRPr lang="en-US" sz="1200" dirty="0"/>
          </a:p>
        </p:txBody>
      </p:sp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61497634"/>
              </p:ext>
            </p:extLst>
          </p:nvPr>
        </p:nvGraphicFramePr>
        <p:xfrm>
          <a:off x="165100" y="1706563"/>
          <a:ext cx="2855913" cy="242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18" name="Equation" r:id="rId15" imgW="2552400" imgH="215640" progId="Equation.3">
                  <p:embed/>
                </p:oleObj>
              </mc:Choice>
              <mc:Fallback>
                <p:oleObj name="Equation" r:id="rId15" imgW="25524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" y="1706563"/>
                        <a:ext cx="2855913" cy="2428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7697287"/>
              </p:ext>
            </p:extLst>
          </p:nvPr>
        </p:nvGraphicFramePr>
        <p:xfrm>
          <a:off x="165100" y="1974072"/>
          <a:ext cx="27432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19" name="Equation" r:id="rId17" imgW="2450880" imgH="241200" progId="Equation.3">
                  <p:embed/>
                </p:oleObj>
              </mc:Choice>
              <mc:Fallback>
                <p:oleObj name="Equation" r:id="rId17" imgW="24508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100" y="1974072"/>
                        <a:ext cx="2743200" cy="2667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1"/>
          <p:cNvSpPr>
            <a:spLocks noChangeArrowheads="1"/>
          </p:cNvSpPr>
          <p:nvPr/>
        </p:nvSpPr>
        <p:spPr bwMode="auto">
          <a:xfrm>
            <a:off x="724667" y="374980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+mj-lt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0258" y="2332455"/>
            <a:ext cx="5568413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n-NO" sz="1200" dirty="0" smtClean="0"/>
              <a:t>Broj </a:t>
            </a:r>
            <a:r>
              <a:rPr lang="nn-NO" sz="1200" dirty="0"/>
              <a:t>molova </a:t>
            </a:r>
            <a:r>
              <a:rPr lang="nn-NO" sz="1200" dirty="0" smtClean="0"/>
              <a:t>u </a:t>
            </a:r>
            <a:r>
              <a:rPr lang="nn-NO" sz="1200" dirty="0"/>
              <a:t>1 kg eksplozivne </a:t>
            </a:r>
            <a:r>
              <a:rPr lang="nn-NO" sz="1200" dirty="0" smtClean="0"/>
              <a:t>smeše </a:t>
            </a:r>
            <a:r>
              <a:rPr lang="nn-NO" sz="1200" b="1" dirty="0" smtClean="0">
                <a:solidFill>
                  <a:srgbClr val="FF0000"/>
                </a:solidFill>
              </a:rPr>
              <a:t>(za datu masu sme</a:t>
            </a:r>
            <a:r>
              <a:rPr lang="sr-Latn-RS" sz="1200" b="1" dirty="0" err="1" smtClean="0">
                <a:solidFill>
                  <a:srgbClr val="FF0000"/>
                </a:solidFill>
              </a:rPr>
              <a:t>še</a:t>
            </a:r>
            <a:r>
              <a:rPr lang="sr-Latn-RS" sz="1200" b="1" dirty="0" smtClean="0">
                <a:solidFill>
                  <a:srgbClr val="FF0000"/>
                </a:solidFill>
              </a:rPr>
              <a:t>)</a:t>
            </a:r>
            <a:r>
              <a:rPr lang="nn-NO" sz="1200" dirty="0" smtClean="0"/>
              <a:t>:</a:t>
            </a:r>
            <a:endParaRPr lang="en-US" sz="1200" dirty="0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4540689"/>
              </p:ext>
            </p:extLst>
          </p:nvPr>
        </p:nvGraphicFramePr>
        <p:xfrm>
          <a:off x="139700" y="2921000"/>
          <a:ext cx="2066925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20" name="Equation" r:id="rId19" imgW="2070000" imgH="228600" progId="Equation.3">
                  <p:embed/>
                </p:oleObj>
              </mc:Choice>
              <mc:Fallback>
                <p:oleObj name="Equation" r:id="rId19" imgW="2070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" y="2921000"/>
                        <a:ext cx="2066925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1960901"/>
              </p:ext>
            </p:extLst>
          </p:nvPr>
        </p:nvGraphicFramePr>
        <p:xfrm>
          <a:off x="122238" y="3137368"/>
          <a:ext cx="16097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21" name="Equation" r:id="rId21" imgW="1612800" imgH="419040" progId="Equation.3">
                  <p:embed/>
                </p:oleObj>
              </mc:Choice>
              <mc:Fallback>
                <p:oleObj name="Equation" r:id="rId21" imgW="16128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8" y="3137368"/>
                        <a:ext cx="16097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Box 18"/>
          <p:cNvSpPr txBox="1"/>
          <p:nvPr/>
        </p:nvSpPr>
        <p:spPr>
          <a:xfrm>
            <a:off x="31286" y="2587544"/>
            <a:ext cx="2343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b="1" dirty="0" smtClean="0"/>
              <a:t>REAKTANTI</a:t>
            </a:r>
            <a:endParaRPr lang="en-US" sz="1400" b="1" dirty="0"/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2344694"/>
              </p:ext>
            </p:extLst>
          </p:nvPr>
        </p:nvGraphicFramePr>
        <p:xfrm>
          <a:off x="101600" y="3630613"/>
          <a:ext cx="224790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22" name="Equation" r:id="rId23" imgW="2247840" imgH="241200" progId="Equation.3">
                  <p:embed/>
                </p:oleObj>
              </mc:Choice>
              <mc:Fallback>
                <p:oleObj name="Equation" r:id="rId23" imgW="22478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" y="3630613"/>
                        <a:ext cx="224790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7113927"/>
              </p:ext>
            </p:extLst>
          </p:nvPr>
        </p:nvGraphicFramePr>
        <p:xfrm>
          <a:off x="96838" y="3835400"/>
          <a:ext cx="1744662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23" name="Equation" r:id="rId25" imgW="1739880" imgH="419040" progId="Equation.3">
                  <p:embed/>
                </p:oleObj>
              </mc:Choice>
              <mc:Fallback>
                <p:oleObj name="Equation" r:id="rId25" imgW="173988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838" y="3835400"/>
                        <a:ext cx="1744662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6385274"/>
              </p:ext>
            </p:extLst>
          </p:nvPr>
        </p:nvGraphicFramePr>
        <p:xfrm>
          <a:off x="122238" y="4325938"/>
          <a:ext cx="23780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24" name="Equation" r:id="rId27" imgW="2374560" imgH="241200" progId="Equation.3">
                  <p:embed/>
                </p:oleObj>
              </mc:Choice>
              <mc:Fallback>
                <p:oleObj name="Equation" r:id="rId27" imgW="23745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8" y="4325938"/>
                        <a:ext cx="23780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0090625"/>
              </p:ext>
            </p:extLst>
          </p:nvPr>
        </p:nvGraphicFramePr>
        <p:xfrm>
          <a:off x="111085" y="4520367"/>
          <a:ext cx="18573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25" name="Equation" r:id="rId29" imgW="1854000" imgH="419040" progId="Equation.3">
                  <p:embed/>
                </p:oleObj>
              </mc:Choice>
              <mc:Fallback>
                <p:oleObj name="Equation" r:id="rId29" imgW="18540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085" y="4520367"/>
                        <a:ext cx="18573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Box 23"/>
          <p:cNvSpPr txBox="1"/>
          <p:nvPr/>
        </p:nvSpPr>
        <p:spPr>
          <a:xfrm>
            <a:off x="2699657" y="2609454"/>
            <a:ext cx="23434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r-Latn-RS" sz="1400" b="1" dirty="0" smtClean="0"/>
              <a:t>PRODUKTI</a:t>
            </a:r>
            <a:endParaRPr lang="en-US" sz="1400" b="1" dirty="0"/>
          </a:p>
        </p:txBody>
      </p:sp>
      <p:graphicFrame>
        <p:nvGraphicFramePr>
          <p:cNvPr id="25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7022487"/>
              </p:ext>
            </p:extLst>
          </p:nvPr>
        </p:nvGraphicFramePr>
        <p:xfrm>
          <a:off x="2811463" y="2917825"/>
          <a:ext cx="23018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26" name="Equation" r:id="rId31" imgW="2298600" imgH="241200" progId="Equation.3">
                  <p:embed/>
                </p:oleObj>
              </mc:Choice>
              <mc:Fallback>
                <p:oleObj name="Equation" r:id="rId31" imgW="229860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1463" y="2917825"/>
                        <a:ext cx="23018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" name="Objec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3220745"/>
              </p:ext>
            </p:extLst>
          </p:nvPr>
        </p:nvGraphicFramePr>
        <p:xfrm>
          <a:off x="2808288" y="3136900"/>
          <a:ext cx="17049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27" name="Equation" r:id="rId33" imgW="1701720" imgH="419040" progId="Equation.3">
                  <p:embed/>
                </p:oleObj>
              </mc:Choice>
              <mc:Fallback>
                <p:oleObj name="Equation" r:id="rId33" imgW="17017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8288" y="3136900"/>
                        <a:ext cx="17049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0828616"/>
              </p:ext>
            </p:extLst>
          </p:nvPr>
        </p:nvGraphicFramePr>
        <p:xfrm>
          <a:off x="2779713" y="3598863"/>
          <a:ext cx="2211387" cy="22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28" name="Equation" r:id="rId35" imgW="2209680" imgH="228600" progId="Equation.3">
                  <p:embed/>
                </p:oleObj>
              </mc:Choice>
              <mc:Fallback>
                <p:oleObj name="Equation" r:id="rId35" imgW="220968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9713" y="3598863"/>
                        <a:ext cx="2211387" cy="225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9715277"/>
              </p:ext>
            </p:extLst>
          </p:nvPr>
        </p:nvGraphicFramePr>
        <p:xfrm>
          <a:off x="2797175" y="3781425"/>
          <a:ext cx="1665288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29" name="Equation" r:id="rId37" imgW="1663560" imgH="419040" progId="Equation.3">
                  <p:embed/>
                </p:oleObj>
              </mc:Choice>
              <mc:Fallback>
                <p:oleObj name="Equation" r:id="rId37" imgW="16635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175" y="3781425"/>
                        <a:ext cx="1665288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29" name="Straight Connector 28"/>
          <p:cNvCxnSpPr/>
          <p:nvPr/>
        </p:nvCxnSpPr>
        <p:spPr>
          <a:xfrm>
            <a:off x="30258" y="4911499"/>
            <a:ext cx="245309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83168" y="4985783"/>
            <a:ext cx="377058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/>
              <a:t>Broj</a:t>
            </a:r>
            <a:r>
              <a:rPr lang="en-US" sz="1200" dirty="0"/>
              <a:t> </a:t>
            </a:r>
            <a:r>
              <a:rPr lang="en-US" sz="1200" dirty="0" err="1"/>
              <a:t>molova</a:t>
            </a:r>
            <a:r>
              <a:rPr lang="en-US" sz="1200" dirty="0"/>
              <a:t> </a:t>
            </a:r>
            <a:r>
              <a:rPr lang="en-US" sz="1200" dirty="0" err="1"/>
              <a:t>stehiometrijske</a:t>
            </a:r>
            <a:r>
              <a:rPr lang="en-US" sz="1200" dirty="0"/>
              <a:t> </a:t>
            </a:r>
            <a:r>
              <a:rPr lang="en-US" sz="1200" dirty="0" err="1"/>
              <a:t>smeše</a:t>
            </a:r>
            <a:r>
              <a:rPr lang="en-US" sz="1200" dirty="0"/>
              <a:t> </a:t>
            </a:r>
            <a:r>
              <a:rPr lang="en-US" sz="1200" dirty="0" err="1"/>
              <a:t>reaktanata</a:t>
            </a:r>
            <a:r>
              <a:rPr lang="en-US" sz="1200" dirty="0"/>
              <a:t> </a:t>
            </a:r>
            <a:r>
              <a:rPr lang="en-US" sz="1200" dirty="0" err="1"/>
              <a:t>i</a:t>
            </a:r>
            <a:r>
              <a:rPr lang="en-US" sz="1200" dirty="0"/>
              <a:t> </a:t>
            </a:r>
            <a:r>
              <a:rPr lang="en-US" sz="1200" dirty="0" err="1"/>
              <a:t>produkata</a:t>
            </a:r>
            <a:endParaRPr lang="en-US" sz="1200" dirty="0"/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4577487"/>
              </p:ext>
            </p:extLst>
          </p:nvPr>
        </p:nvGraphicFramePr>
        <p:xfrm>
          <a:off x="190500" y="5284788"/>
          <a:ext cx="2551113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30" name="Equation" r:id="rId39" imgW="2552400" imgH="228600" progId="Equation.3">
                  <p:embed/>
                </p:oleObj>
              </mc:Choice>
              <mc:Fallback>
                <p:oleObj name="Equation" r:id="rId39" imgW="2552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" y="5284788"/>
                        <a:ext cx="2551113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" name="Objec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5645116"/>
              </p:ext>
            </p:extLst>
          </p:nvPr>
        </p:nvGraphicFramePr>
        <p:xfrm>
          <a:off x="182563" y="5562600"/>
          <a:ext cx="25685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31" name="Equation" r:id="rId41" imgW="2565360" imgH="241200" progId="Equation.3">
                  <p:embed/>
                </p:oleObj>
              </mc:Choice>
              <mc:Fallback>
                <p:oleObj name="Equation" r:id="rId41" imgW="25653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563" y="5562600"/>
                        <a:ext cx="25685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3979511"/>
              </p:ext>
            </p:extLst>
          </p:nvPr>
        </p:nvGraphicFramePr>
        <p:xfrm>
          <a:off x="2808328" y="4307022"/>
          <a:ext cx="23780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32" name="Equation" r:id="rId43" imgW="2374560" imgH="241200" progId="Equation.3">
                  <p:embed/>
                </p:oleObj>
              </mc:Choice>
              <mc:Fallback>
                <p:oleObj name="Equation" r:id="rId43" imgW="237456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8328" y="4307022"/>
                        <a:ext cx="23780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5631562"/>
              </p:ext>
            </p:extLst>
          </p:nvPr>
        </p:nvGraphicFramePr>
        <p:xfrm>
          <a:off x="2797175" y="4501451"/>
          <a:ext cx="18573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33" name="Equation" r:id="rId44" imgW="1854000" imgH="419040" progId="Equation.3">
                  <p:embed/>
                </p:oleObj>
              </mc:Choice>
              <mc:Fallback>
                <p:oleObj name="Equation" r:id="rId44" imgW="185400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97175" y="4501451"/>
                        <a:ext cx="18573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7" name="Straight Connector 36"/>
          <p:cNvCxnSpPr/>
          <p:nvPr/>
        </p:nvCxnSpPr>
        <p:spPr>
          <a:xfrm>
            <a:off x="5213019" y="552560"/>
            <a:ext cx="0" cy="6264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Rectangle 37"/>
          <p:cNvSpPr/>
          <p:nvPr/>
        </p:nvSpPr>
        <p:spPr>
          <a:xfrm>
            <a:off x="5147030" y="509902"/>
            <a:ext cx="332539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200" dirty="0" err="1" smtClean="0"/>
              <a:t>Ukupna</a:t>
            </a:r>
            <a:r>
              <a:rPr lang="en-US" sz="1200" dirty="0" smtClean="0"/>
              <a:t> </a:t>
            </a:r>
            <a:r>
              <a:rPr lang="en-US" sz="1200" dirty="0" err="1"/>
              <a:t>toplota</a:t>
            </a:r>
            <a:r>
              <a:rPr lang="en-US" sz="1200" dirty="0"/>
              <a:t> </a:t>
            </a:r>
            <a:r>
              <a:rPr lang="en-US" sz="1200" dirty="0" err="1"/>
              <a:t>obrazovanja</a:t>
            </a:r>
            <a:r>
              <a:rPr lang="en-US" sz="1200" dirty="0"/>
              <a:t> </a:t>
            </a:r>
            <a:r>
              <a:rPr lang="en-US" sz="1200" b="1" dirty="0" err="1"/>
              <a:t>produkata</a:t>
            </a:r>
            <a:r>
              <a:rPr lang="en-US" sz="1200" dirty="0"/>
              <a:t> </a:t>
            </a:r>
            <a:r>
              <a:rPr lang="en-US" sz="1200" dirty="0" err="1"/>
              <a:t>eksplozije</a:t>
            </a:r>
            <a:endParaRPr lang="en-US" sz="1200" dirty="0"/>
          </a:p>
        </p:txBody>
      </p:sp>
      <p:graphicFrame>
        <p:nvGraphicFramePr>
          <p:cNvPr id="39" name="Object 3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5741324"/>
              </p:ext>
            </p:extLst>
          </p:nvPr>
        </p:nvGraphicFramePr>
        <p:xfrm>
          <a:off x="5295664" y="829936"/>
          <a:ext cx="3344863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34" name="Equation" r:id="rId45" imgW="3340080" imgH="241200" progId="Equation.3">
                  <p:embed/>
                </p:oleObj>
              </mc:Choice>
              <mc:Fallback>
                <p:oleObj name="Equation" r:id="rId45" imgW="33400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664" y="829936"/>
                        <a:ext cx="3344863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" name="Object 4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9509034"/>
              </p:ext>
            </p:extLst>
          </p:nvPr>
        </p:nvGraphicFramePr>
        <p:xfrm>
          <a:off x="5295664" y="1299859"/>
          <a:ext cx="22701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35" name="Equation" r:id="rId47" imgW="2273040" imgH="241200" progId="Equation.3">
                  <p:embed/>
                </p:oleObj>
              </mc:Choice>
              <mc:Fallback>
                <p:oleObj name="Equation" r:id="rId47" imgW="22730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664" y="1299859"/>
                        <a:ext cx="22701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2" name="Object 4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3022379"/>
              </p:ext>
            </p:extLst>
          </p:nvPr>
        </p:nvGraphicFramePr>
        <p:xfrm>
          <a:off x="5295664" y="1057193"/>
          <a:ext cx="3179763" cy="225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36" name="Equation" r:id="rId49" imgW="3174840" imgH="228600" progId="Equation.3">
                  <p:embed/>
                </p:oleObj>
              </mc:Choice>
              <mc:Fallback>
                <p:oleObj name="Equation" r:id="rId49" imgW="317484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5664" y="1057193"/>
                        <a:ext cx="3179763" cy="225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43" name="Straight Connector 42"/>
          <p:cNvCxnSpPr/>
          <p:nvPr/>
        </p:nvCxnSpPr>
        <p:spPr>
          <a:xfrm>
            <a:off x="5287925" y="1551230"/>
            <a:ext cx="245309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/>
          <p:cNvSpPr/>
          <p:nvPr/>
        </p:nvSpPr>
        <p:spPr>
          <a:xfrm>
            <a:off x="6091126" y="1537231"/>
            <a:ext cx="1936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Σ</a:t>
            </a:r>
            <a:r>
              <a:rPr lang="en-US" dirty="0" err="1" smtClean="0"/>
              <a:t>Q</a:t>
            </a:r>
            <a:r>
              <a:rPr lang="en-US" baseline="-25000" dirty="0" err="1" smtClean="0"/>
              <a:t>p</a:t>
            </a:r>
            <a:r>
              <a:rPr lang="en-US" dirty="0" smtClean="0"/>
              <a:t> </a:t>
            </a:r>
            <a:r>
              <a:rPr lang="en-US" dirty="0"/>
              <a:t>= 2215,176</a:t>
            </a:r>
            <a:r>
              <a:rPr lang="en-US" dirty="0" smtClean="0"/>
              <a:t> </a:t>
            </a:r>
            <a:r>
              <a:rPr lang="en-US" dirty="0"/>
              <a:t>kJ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96945" y="504161"/>
            <a:ext cx="38999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err="1" smtClean="0"/>
              <a:t>Ukupna</a:t>
            </a:r>
            <a:r>
              <a:rPr lang="en-US" sz="1200" dirty="0" smtClean="0"/>
              <a:t> </a:t>
            </a:r>
            <a:r>
              <a:rPr lang="en-US" sz="1200" dirty="0" err="1"/>
              <a:t>toplota</a:t>
            </a:r>
            <a:r>
              <a:rPr lang="en-US" sz="1200" dirty="0"/>
              <a:t> </a:t>
            </a:r>
            <a:r>
              <a:rPr lang="en-US" sz="1200" dirty="0" err="1"/>
              <a:t>obrazovanja</a:t>
            </a:r>
            <a:r>
              <a:rPr lang="en-US" sz="1200" dirty="0"/>
              <a:t> </a:t>
            </a:r>
            <a:r>
              <a:rPr lang="en-US" sz="1200" b="1" dirty="0" err="1"/>
              <a:t>reaktanata</a:t>
            </a:r>
            <a:r>
              <a:rPr lang="en-US" sz="1200" dirty="0"/>
              <a:t> </a:t>
            </a:r>
            <a:r>
              <a:rPr lang="en-US" sz="1200" dirty="0" err="1"/>
              <a:t>eksplozivne</a:t>
            </a:r>
            <a:r>
              <a:rPr lang="en-US" sz="1200" dirty="0"/>
              <a:t> </a:t>
            </a:r>
            <a:r>
              <a:rPr lang="en-US" sz="1200" dirty="0" err="1"/>
              <a:t>smeše</a:t>
            </a:r>
            <a:endParaRPr lang="en-US" sz="1200" dirty="0"/>
          </a:p>
        </p:txBody>
      </p:sp>
      <p:graphicFrame>
        <p:nvGraphicFramePr>
          <p:cNvPr id="46" name="Object 4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9534490"/>
              </p:ext>
            </p:extLst>
          </p:nvPr>
        </p:nvGraphicFramePr>
        <p:xfrm>
          <a:off x="8791575" y="811213"/>
          <a:ext cx="2151063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37" name="Equation" r:id="rId51" imgW="2145960" imgH="228600" progId="Equation.3">
                  <p:embed/>
                </p:oleObj>
              </mc:Choice>
              <mc:Fallback>
                <p:oleObj name="Equation" r:id="rId51" imgW="214596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1575" y="811213"/>
                        <a:ext cx="2151063" cy="22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9328150"/>
              </p:ext>
            </p:extLst>
          </p:nvPr>
        </p:nvGraphicFramePr>
        <p:xfrm>
          <a:off x="8799513" y="1060450"/>
          <a:ext cx="2241550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38" name="Equation" r:id="rId53" imgW="2247840" imgH="241200" progId="Equation.3">
                  <p:embed/>
                </p:oleObj>
              </mc:Choice>
              <mc:Fallback>
                <p:oleObj name="Equation" r:id="rId53" imgW="22478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9513" y="1060450"/>
                        <a:ext cx="2241550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" name="Object 4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77043912"/>
              </p:ext>
            </p:extLst>
          </p:nvPr>
        </p:nvGraphicFramePr>
        <p:xfrm>
          <a:off x="8799513" y="1295096"/>
          <a:ext cx="227012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39" name="Equation" r:id="rId55" imgW="2273040" imgH="241200" progId="Equation.3">
                  <p:embed/>
                </p:oleObj>
              </mc:Choice>
              <mc:Fallback>
                <p:oleObj name="Equation" r:id="rId55" imgW="22730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99513" y="1295096"/>
                        <a:ext cx="227012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Rectangle 48"/>
          <p:cNvSpPr/>
          <p:nvPr/>
        </p:nvSpPr>
        <p:spPr>
          <a:xfrm>
            <a:off x="9551969" y="1549612"/>
            <a:ext cx="116089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dirty="0" smtClean="0"/>
              <a:t>Σ</a:t>
            </a:r>
            <a:r>
              <a:rPr lang="en-US" dirty="0" smtClean="0"/>
              <a:t>Q</a:t>
            </a:r>
            <a:r>
              <a:rPr lang="sr-Latn-RS" baseline="-25000" dirty="0"/>
              <a:t>r</a:t>
            </a:r>
            <a:r>
              <a:rPr lang="en-US" dirty="0" smtClean="0"/>
              <a:t> </a:t>
            </a:r>
            <a:r>
              <a:rPr lang="en-US" dirty="0"/>
              <a:t>= </a:t>
            </a:r>
            <a:r>
              <a:rPr lang="sr-Latn-RS" dirty="0" smtClean="0"/>
              <a:t>0</a:t>
            </a:r>
            <a:r>
              <a:rPr lang="en-US" dirty="0" smtClean="0"/>
              <a:t> </a:t>
            </a:r>
            <a:r>
              <a:rPr lang="en-US" dirty="0"/>
              <a:t>kJ</a:t>
            </a:r>
          </a:p>
        </p:txBody>
      </p:sp>
      <p:cxnSp>
        <p:nvCxnSpPr>
          <p:cNvPr id="50" name="Straight Connector 49"/>
          <p:cNvCxnSpPr/>
          <p:nvPr/>
        </p:nvCxnSpPr>
        <p:spPr>
          <a:xfrm>
            <a:off x="8865595" y="1537231"/>
            <a:ext cx="2453090" cy="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Rectangle 50"/>
          <p:cNvSpPr/>
          <p:nvPr/>
        </p:nvSpPr>
        <p:spPr>
          <a:xfrm>
            <a:off x="5308799" y="1881034"/>
            <a:ext cx="21911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dirty="0" err="1"/>
              <a:t>Količina</a:t>
            </a:r>
            <a:r>
              <a:rPr lang="en-US" sz="1200" dirty="0"/>
              <a:t> </a:t>
            </a:r>
            <a:r>
              <a:rPr lang="en-US" sz="1200" dirty="0" err="1"/>
              <a:t>oslobođene</a:t>
            </a:r>
            <a:r>
              <a:rPr lang="en-US" sz="1200" dirty="0"/>
              <a:t> </a:t>
            </a:r>
            <a:r>
              <a:rPr lang="en-US" sz="1200" dirty="0" err="1"/>
              <a:t>toplote</a:t>
            </a:r>
            <a:r>
              <a:rPr lang="en-US" sz="1200" dirty="0"/>
              <a:t> </a:t>
            </a:r>
            <a:r>
              <a:rPr lang="en-US" sz="1200" dirty="0" err="1"/>
              <a:t>pri</a:t>
            </a:r>
            <a:r>
              <a:rPr lang="en-US" sz="1200" dirty="0"/>
              <a:t> </a:t>
            </a:r>
            <a:r>
              <a:rPr lang="en-US" sz="1200" dirty="0" err="1"/>
              <a:t>sagorevanju</a:t>
            </a:r>
            <a:r>
              <a:rPr lang="en-US" sz="1200" dirty="0"/>
              <a:t> </a:t>
            </a:r>
            <a:r>
              <a:rPr lang="sr-Latn-RS" sz="1200" dirty="0" smtClean="0"/>
              <a:t>1 kg</a:t>
            </a:r>
            <a:r>
              <a:rPr lang="en-US" sz="1200" dirty="0" smtClean="0"/>
              <a:t> </a:t>
            </a:r>
            <a:r>
              <a:rPr lang="en-US" sz="1200" dirty="0" err="1"/>
              <a:t>eksplozivne</a:t>
            </a:r>
            <a:r>
              <a:rPr lang="en-US" sz="1200" dirty="0"/>
              <a:t> </a:t>
            </a:r>
            <a:r>
              <a:rPr lang="en-US" sz="1200" dirty="0" err="1"/>
              <a:t>smeše</a:t>
            </a:r>
            <a:endParaRPr lang="en-US" sz="1200" dirty="0"/>
          </a:p>
        </p:txBody>
      </p:sp>
      <p:graphicFrame>
        <p:nvGraphicFramePr>
          <p:cNvPr id="52" name="Object 5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4088052"/>
              </p:ext>
            </p:extLst>
          </p:nvPr>
        </p:nvGraphicFramePr>
        <p:xfrm>
          <a:off x="7839739" y="2098681"/>
          <a:ext cx="8382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40" name="Equation" r:id="rId57" imgW="838080" imgH="241200" progId="Equation.3">
                  <p:embed/>
                </p:oleObj>
              </mc:Choice>
              <mc:Fallback>
                <p:oleObj name="Equation" r:id="rId57" imgW="838080" imgH="241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8"/>
                      <a:stretch>
                        <a:fillRect/>
                      </a:stretch>
                    </p:blipFill>
                    <p:spPr>
                      <a:xfrm>
                        <a:off x="7839739" y="2098681"/>
                        <a:ext cx="838200" cy="241300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" name="Object 5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8458918"/>
              </p:ext>
            </p:extLst>
          </p:nvPr>
        </p:nvGraphicFramePr>
        <p:xfrm>
          <a:off x="9271000" y="2097088"/>
          <a:ext cx="2314542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41" name="Equation" r:id="rId59" imgW="2108160" imgH="215640" progId="Equation.3">
                  <p:embed/>
                </p:oleObj>
              </mc:Choice>
              <mc:Fallback>
                <p:oleObj name="Equation" r:id="rId59" imgW="21081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0" y="2097088"/>
                        <a:ext cx="2314542" cy="219075"/>
                      </a:xfrm>
                      <a:prstGeom prst="rect">
                        <a:avLst/>
                      </a:prstGeom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ln>
                        <a:solidFill>
                          <a:schemeClr val="accent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54" name="Straight Connector 53"/>
          <p:cNvCxnSpPr/>
          <p:nvPr/>
        </p:nvCxnSpPr>
        <p:spPr>
          <a:xfrm>
            <a:off x="5213018" y="2527365"/>
            <a:ext cx="694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5" name="Object 5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149337"/>
              </p:ext>
            </p:extLst>
          </p:nvPr>
        </p:nvGraphicFramePr>
        <p:xfrm>
          <a:off x="5305425" y="2860675"/>
          <a:ext cx="251603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42" name="Equation" r:id="rId61" imgW="2374560" imgH="215640" progId="Equation.3">
                  <p:embed/>
                </p:oleObj>
              </mc:Choice>
              <mc:Fallback>
                <p:oleObj name="Equation" r:id="rId61" imgW="237456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425" y="2860675"/>
                        <a:ext cx="2516035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" name="Object 5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0054727"/>
              </p:ext>
            </p:extLst>
          </p:nvPr>
        </p:nvGraphicFramePr>
        <p:xfrm>
          <a:off x="5314347" y="3386917"/>
          <a:ext cx="2406424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43" name="Equation" r:id="rId63" imgW="2298600" imgH="215640" progId="Equation.3">
                  <p:embed/>
                </p:oleObj>
              </mc:Choice>
              <mc:Fallback>
                <p:oleObj name="Equation" r:id="rId63" imgW="22986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347" y="3386917"/>
                        <a:ext cx="2406424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" name="Object 5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10547524"/>
              </p:ext>
            </p:extLst>
          </p:nvPr>
        </p:nvGraphicFramePr>
        <p:xfrm>
          <a:off x="5299550" y="3657502"/>
          <a:ext cx="31400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44" name="Equation" r:id="rId65" imgW="3136680" imgH="241200" progId="Equation.3">
                  <p:embed/>
                </p:oleObj>
              </mc:Choice>
              <mc:Fallback>
                <p:oleObj name="Equation" r:id="rId65" imgW="313668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9550" y="3657502"/>
                        <a:ext cx="31400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" name="Rectangle 354"/>
          <p:cNvSpPr>
            <a:spLocks noChangeArrowheads="1"/>
          </p:cNvSpPr>
          <p:nvPr/>
        </p:nvSpPr>
        <p:spPr bwMode="auto">
          <a:xfrm>
            <a:off x="5239636" y="2583775"/>
            <a:ext cx="11272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Za t = 2600 </a:t>
            </a:r>
            <a:r>
              <a:rPr kumimoji="0" lang="sr-Latn-RS" sz="12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</a:t>
            </a:r>
            <a:r>
              <a:rPr kumimoji="0" lang="sr-Latn-R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59" name="Table 5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62146"/>
              </p:ext>
            </p:extLst>
          </p:nvPr>
        </p:nvGraphicFramePr>
        <p:xfrm>
          <a:off x="2687940" y="5969635"/>
          <a:ext cx="2525078" cy="8883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2923"/>
                <a:gridCol w="667385"/>
                <a:gridCol w="667385"/>
                <a:gridCol w="667385"/>
              </a:tblGrid>
              <a:tr h="33972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t [</a:t>
                      </a:r>
                      <a:r>
                        <a:rPr lang="en-US" sz="1200" baseline="30000" dirty="0" err="1">
                          <a:effectLst/>
                        </a:rPr>
                        <a:t>o</a:t>
                      </a:r>
                      <a:r>
                        <a:rPr lang="en-US" sz="1200" dirty="0" err="1">
                          <a:effectLst/>
                        </a:rPr>
                        <a:t>C</a:t>
                      </a:r>
                      <a:r>
                        <a:rPr lang="en-US" sz="1200" dirty="0">
                          <a:effectLst/>
                        </a:rPr>
                        <a:t>]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CO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N</a:t>
                      </a:r>
                      <a:r>
                        <a:rPr lang="en-US" sz="1200" baseline="-250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2200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56,511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103,394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55,799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2400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62,246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114,152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61,492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2600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68,022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>
                          <a:effectLst/>
                        </a:rPr>
                        <a:t>124,994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</a:rPr>
                        <a:t>67,227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60" name="Object 5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4372602"/>
              </p:ext>
            </p:extLst>
          </p:nvPr>
        </p:nvGraphicFramePr>
        <p:xfrm>
          <a:off x="5298744" y="3124408"/>
          <a:ext cx="2376157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45" name="Equation" r:id="rId67" imgW="2273040" imgH="215640" progId="Equation.3">
                  <p:embed/>
                </p:oleObj>
              </mc:Choice>
              <mc:Fallback>
                <p:oleObj name="Equation" r:id="rId67" imgW="227304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8744" y="3124408"/>
                        <a:ext cx="2376157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" name="Object 6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9758105"/>
              </p:ext>
            </p:extLst>
          </p:nvPr>
        </p:nvGraphicFramePr>
        <p:xfrm>
          <a:off x="5299075" y="4295775"/>
          <a:ext cx="23907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46" name="Equation" r:id="rId69" imgW="2387520" imgH="215640" progId="Equation.3">
                  <p:embed/>
                </p:oleObj>
              </mc:Choice>
              <mc:Fallback>
                <p:oleObj name="Equation" r:id="rId69" imgW="23875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9075" y="4295775"/>
                        <a:ext cx="239077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" name="Object 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0365270"/>
              </p:ext>
            </p:extLst>
          </p:nvPr>
        </p:nvGraphicFramePr>
        <p:xfrm>
          <a:off x="5314505" y="4821614"/>
          <a:ext cx="2584604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47" name="Equation" r:id="rId71" imgW="2298600" imgH="215640" progId="Equation.3">
                  <p:embed/>
                </p:oleObj>
              </mc:Choice>
              <mc:Fallback>
                <p:oleObj name="Equation" r:id="rId71" imgW="22986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4505" y="4821614"/>
                        <a:ext cx="2584604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" name="Object 6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5047367"/>
              </p:ext>
            </p:extLst>
          </p:nvPr>
        </p:nvGraphicFramePr>
        <p:xfrm>
          <a:off x="5280025" y="5092700"/>
          <a:ext cx="31781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48" name="Equation" r:id="rId73" imgW="3174840" imgH="241200" progId="Equation.3">
                  <p:embed/>
                </p:oleObj>
              </mc:Choice>
              <mc:Fallback>
                <p:oleObj name="Equation" r:id="rId73" imgW="31748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0025" y="5092700"/>
                        <a:ext cx="31781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" name="Rectangle 354"/>
          <p:cNvSpPr>
            <a:spLocks noChangeArrowheads="1"/>
          </p:cNvSpPr>
          <p:nvPr/>
        </p:nvSpPr>
        <p:spPr bwMode="auto">
          <a:xfrm>
            <a:off x="5239794" y="4018472"/>
            <a:ext cx="11272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Za t = 2400 </a:t>
            </a:r>
            <a:r>
              <a:rPr kumimoji="0" lang="sr-Latn-RS" sz="12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</a:t>
            </a:r>
            <a:r>
              <a:rPr kumimoji="0" lang="sr-Latn-R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65" name="Object 6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32653861"/>
              </p:ext>
            </p:extLst>
          </p:nvPr>
        </p:nvGraphicFramePr>
        <p:xfrm>
          <a:off x="5286375" y="4559300"/>
          <a:ext cx="2301875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49" name="Equation" r:id="rId75" imgW="2298600" imgH="215640" progId="Equation.3">
                  <p:embed/>
                </p:oleObj>
              </mc:Choice>
              <mc:Fallback>
                <p:oleObj name="Equation" r:id="rId75" imgW="22986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4559300"/>
                        <a:ext cx="2301875" cy="219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6" name="Object 6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8083939"/>
              </p:ext>
            </p:extLst>
          </p:nvPr>
        </p:nvGraphicFramePr>
        <p:xfrm>
          <a:off x="5354945" y="5726274"/>
          <a:ext cx="2544164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50" name="Equation" r:id="rId77" imgW="2387520" imgH="215640" progId="Equation.3">
                  <p:embed/>
                </p:oleObj>
              </mc:Choice>
              <mc:Fallback>
                <p:oleObj name="Equation" r:id="rId77" imgW="238752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4945" y="5726274"/>
                        <a:ext cx="2544164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" name="Object 6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26520"/>
              </p:ext>
            </p:extLst>
          </p:nvPr>
        </p:nvGraphicFramePr>
        <p:xfrm>
          <a:off x="5370513" y="6251575"/>
          <a:ext cx="2584450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51" name="Equation" r:id="rId79" imgW="2298600" imgH="215640" progId="Equation.3">
                  <p:embed/>
                </p:oleObj>
              </mc:Choice>
              <mc:Fallback>
                <p:oleObj name="Equation" r:id="rId79" imgW="22986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0513" y="6251575"/>
                        <a:ext cx="2584450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8" name="Object 6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7724049"/>
              </p:ext>
            </p:extLst>
          </p:nvPr>
        </p:nvGraphicFramePr>
        <p:xfrm>
          <a:off x="5341938" y="6523038"/>
          <a:ext cx="3165475" cy="238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52" name="Equation" r:id="rId81" imgW="3162240" imgH="241200" progId="Equation.3">
                  <p:embed/>
                </p:oleObj>
              </mc:Choice>
              <mc:Fallback>
                <p:oleObj name="Equation" r:id="rId81" imgW="3162240" imgH="241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1938" y="6523038"/>
                        <a:ext cx="3165475" cy="238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9" name="Rectangle 354"/>
          <p:cNvSpPr>
            <a:spLocks noChangeArrowheads="1"/>
          </p:cNvSpPr>
          <p:nvPr/>
        </p:nvSpPr>
        <p:spPr bwMode="auto">
          <a:xfrm>
            <a:off x="5295664" y="5448971"/>
            <a:ext cx="1127232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r-Latn-R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Za t = 2200 </a:t>
            </a:r>
            <a:r>
              <a:rPr kumimoji="0" lang="sr-Latn-RS" sz="1200" b="1" i="0" u="none" strike="noStrike" cap="none" normalizeH="0" baseline="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o</a:t>
            </a:r>
            <a:r>
              <a:rPr kumimoji="0" lang="sr-Latn-R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anose="02020603050405020304" pitchFamily="18" charset="0"/>
              </a:rPr>
              <a:t>C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70" name="Object 6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7414274"/>
              </p:ext>
            </p:extLst>
          </p:nvPr>
        </p:nvGraphicFramePr>
        <p:xfrm>
          <a:off x="5348288" y="5989638"/>
          <a:ext cx="2491451" cy="21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53" name="Equation" r:id="rId83" imgW="2286000" imgH="215640" progId="Equation.3">
                  <p:embed/>
                </p:oleObj>
              </mc:Choice>
              <mc:Fallback>
                <p:oleObj name="Equation" r:id="rId83" imgW="2286000" imgH="215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48288" y="5989638"/>
                        <a:ext cx="2491451" cy="2190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" name="Object 7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5619334"/>
              </p:ext>
            </p:extLst>
          </p:nvPr>
        </p:nvGraphicFramePr>
        <p:xfrm>
          <a:off x="9174163" y="2605088"/>
          <a:ext cx="224472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54" name="Equation" r:id="rId85" imgW="2019240" imgH="431640" progId="Equation.3">
                  <p:embed/>
                </p:oleObj>
              </mc:Choice>
              <mc:Fallback>
                <p:oleObj name="Equation" r:id="rId85" imgW="201924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74163" y="2605088"/>
                        <a:ext cx="2244725" cy="434975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72" name="Straight Connector 71"/>
          <p:cNvCxnSpPr/>
          <p:nvPr/>
        </p:nvCxnSpPr>
        <p:spPr>
          <a:xfrm>
            <a:off x="8687018" y="2527365"/>
            <a:ext cx="0" cy="4320000"/>
          </a:xfrm>
          <a:prstGeom prst="line">
            <a:avLst/>
          </a:prstGeom>
          <a:ln w="1270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3" name="Object 7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963548"/>
              </p:ext>
            </p:extLst>
          </p:nvPr>
        </p:nvGraphicFramePr>
        <p:xfrm>
          <a:off x="8783638" y="3387725"/>
          <a:ext cx="23987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55" name="Equation" r:id="rId87" imgW="2361960" imgH="393480" progId="Equation.3">
                  <p:embed/>
                </p:oleObj>
              </mc:Choice>
              <mc:Fallback>
                <p:oleObj name="Equation" r:id="rId87" imgW="2361960" imgH="3934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83638" y="3387725"/>
                        <a:ext cx="2398712" cy="3905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" name="Object 7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0718200"/>
              </p:ext>
            </p:extLst>
          </p:nvPr>
        </p:nvGraphicFramePr>
        <p:xfrm>
          <a:off x="8767763" y="3844925"/>
          <a:ext cx="30575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56" name="Equation" r:id="rId89" imgW="3060360" imgH="419040" progId="Equation.3">
                  <p:embed/>
                </p:oleObj>
              </mc:Choice>
              <mc:Fallback>
                <p:oleObj name="Equation" r:id="rId89" imgW="306036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7763" y="3844925"/>
                        <a:ext cx="30575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" name="Object 7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0806913"/>
              </p:ext>
            </p:extLst>
          </p:nvPr>
        </p:nvGraphicFramePr>
        <p:xfrm>
          <a:off x="8740775" y="4330700"/>
          <a:ext cx="21717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57" name="Equation" r:id="rId91" imgW="2171520" imgH="228600" progId="Equation.3">
                  <p:embed/>
                </p:oleObj>
              </mc:Choice>
              <mc:Fallback>
                <p:oleObj name="Equation" r:id="rId91" imgW="217152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40775" y="4330700"/>
                        <a:ext cx="2171700" cy="228600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40000"/>
                          <a:lumOff val="6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6" name="Object 7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7993516"/>
              </p:ext>
            </p:extLst>
          </p:nvPr>
        </p:nvGraphicFramePr>
        <p:xfrm>
          <a:off x="8882776" y="4686727"/>
          <a:ext cx="10160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58" name="Equation" r:id="rId93" imgW="1015920" imgH="457200" progId="Equation.3">
                  <p:embed/>
                </p:oleObj>
              </mc:Choice>
              <mc:Fallback>
                <p:oleObj name="Equation" r:id="rId93" imgW="1015920" imgH="4572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82776" y="4686727"/>
                        <a:ext cx="10160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" name="Object 7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6392147"/>
              </p:ext>
            </p:extLst>
          </p:nvPr>
        </p:nvGraphicFramePr>
        <p:xfrm>
          <a:off x="8709025" y="5227638"/>
          <a:ext cx="30734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259" name="Equation" r:id="rId95" imgW="3073320" imgH="419040" progId="Equation.3">
                  <p:embed/>
                </p:oleObj>
              </mc:Choice>
              <mc:Fallback>
                <p:oleObj name="Equation" r:id="rId95" imgW="307332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09025" y="5227638"/>
                        <a:ext cx="3073400" cy="419100"/>
                      </a:xfrm>
                      <a:prstGeom prst="rect">
                        <a:avLst/>
                      </a:prstGeom>
                      <a:solidFill>
                        <a:schemeClr val="accent4">
                          <a:alpha val="99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02778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>
                      <p:stCondLst>
                        <p:cond delay="indefinite"/>
                      </p:stCondLst>
                      <p:childTnLst>
                        <p:par>
                          <p:cTn id="146" fill="hold">
                            <p:stCondLst>
                              <p:cond delay="0"/>
                            </p:stCondLst>
                            <p:childTnLst>
                              <p:par>
                                <p:cTn id="1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>
                      <p:stCondLst>
                        <p:cond delay="indefinite"/>
                      </p:stCondLst>
                      <p:childTnLst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>
                      <p:stCondLst>
                        <p:cond delay="indefinite"/>
                      </p:stCondLst>
                      <p:childTnLst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1" grpId="0"/>
      <p:bldP spid="12" grpId="0"/>
      <p:bldP spid="16" grpId="0"/>
      <p:bldP spid="19" grpId="0"/>
      <p:bldP spid="24" grpId="0"/>
      <p:bldP spid="32" grpId="0"/>
      <p:bldP spid="38" grpId="0"/>
      <p:bldP spid="44" grpId="0"/>
      <p:bldP spid="45" grpId="0"/>
      <p:bldP spid="49" grpId="0"/>
      <p:bldP spid="58" grpId="0"/>
      <p:bldP spid="64" grpId="0"/>
      <p:bldP spid="6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936</TotalTime>
  <Words>1880</Words>
  <Application>Microsoft Office PowerPoint</Application>
  <PresentationFormat>Widescreen</PresentationFormat>
  <Paragraphs>568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Cambria Math</vt:lpstr>
      <vt:lpstr>Times New Roman</vt:lpstr>
      <vt:lpstr>Wingdings 3</vt:lpstr>
      <vt:lpstr>Office Theme</vt:lpstr>
      <vt:lpstr>Equation</vt:lpstr>
      <vt:lpstr>Požari i eksplozije  RAČUNSKE VEŽBE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Požari i eksplozije  RAČUNSKE VEŽBE</dc:title>
  <dc:creator>Nikola Misic</dc:creator>
  <cp:lastModifiedBy>Nikola Misic</cp:lastModifiedBy>
  <cp:revision>143</cp:revision>
  <cp:lastPrinted>2020-12-01T10:11:55Z</cp:lastPrinted>
  <dcterms:created xsi:type="dcterms:W3CDTF">2020-11-28T14:58:16Z</dcterms:created>
  <dcterms:modified xsi:type="dcterms:W3CDTF">2021-12-08T12:21:34Z</dcterms:modified>
</cp:coreProperties>
</file>